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8" r:id="rId1"/>
  </p:sldMasterIdLst>
  <p:notesMasterIdLst>
    <p:notesMasterId r:id="rId17"/>
  </p:notesMasterIdLst>
  <p:handoutMasterIdLst>
    <p:handoutMasterId r:id="rId18"/>
  </p:handoutMasterIdLst>
  <p:sldIdLst>
    <p:sldId id="393" r:id="rId2"/>
    <p:sldId id="358" r:id="rId3"/>
    <p:sldId id="385" r:id="rId4"/>
    <p:sldId id="384" r:id="rId5"/>
    <p:sldId id="368" r:id="rId6"/>
    <p:sldId id="392" r:id="rId7"/>
    <p:sldId id="398" r:id="rId8"/>
    <p:sldId id="379" r:id="rId9"/>
    <p:sldId id="380" r:id="rId10"/>
    <p:sldId id="381" r:id="rId11"/>
    <p:sldId id="399" r:id="rId12"/>
    <p:sldId id="382" r:id="rId13"/>
    <p:sldId id="383" r:id="rId14"/>
    <p:sldId id="396" r:id="rId15"/>
    <p:sldId id="397" r:id="rId16"/>
  </p:sldIdLst>
  <p:sldSz cx="9144000" cy="6858000" type="screen4x3"/>
  <p:notesSz cx="7010400" cy="9296400"/>
  <p:custDataLst>
    <p:tags r:id="rId19"/>
  </p:custDataLst>
  <p:defaultTextStyle>
    <a:defPPr>
      <a:defRPr lang="en-US"/>
    </a:defPPr>
    <a:lvl1pPr algn="l" rtl="0" eaLnBrk="0" fontAlgn="base" hangingPunct="0">
      <a:spcBef>
        <a:spcPct val="0"/>
      </a:spcBef>
      <a:spcAft>
        <a:spcPct val="0"/>
      </a:spcAft>
      <a:defRPr sz="3600" kern="1200">
        <a:solidFill>
          <a:schemeClr val="tx1"/>
        </a:solidFill>
        <a:latin typeface="Arial Black" pitchFamily="34" charset="0"/>
        <a:ea typeface="+mn-ea"/>
        <a:cs typeface="+mn-cs"/>
      </a:defRPr>
    </a:lvl1pPr>
    <a:lvl2pPr marL="457200" algn="l" rtl="0" eaLnBrk="0" fontAlgn="base" hangingPunct="0">
      <a:spcBef>
        <a:spcPct val="0"/>
      </a:spcBef>
      <a:spcAft>
        <a:spcPct val="0"/>
      </a:spcAft>
      <a:defRPr sz="3600" kern="1200">
        <a:solidFill>
          <a:schemeClr val="tx1"/>
        </a:solidFill>
        <a:latin typeface="Arial Black" pitchFamily="34" charset="0"/>
        <a:ea typeface="+mn-ea"/>
        <a:cs typeface="+mn-cs"/>
      </a:defRPr>
    </a:lvl2pPr>
    <a:lvl3pPr marL="914400" algn="l" rtl="0" eaLnBrk="0" fontAlgn="base" hangingPunct="0">
      <a:spcBef>
        <a:spcPct val="0"/>
      </a:spcBef>
      <a:spcAft>
        <a:spcPct val="0"/>
      </a:spcAft>
      <a:defRPr sz="3600" kern="1200">
        <a:solidFill>
          <a:schemeClr val="tx1"/>
        </a:solidFill>
        <a:latin typeface="Arial Black" pitchFamily="34" charset="0"/>
        <a:ea typeface="+mn-ea"/>
        <a:cs typeface="+mn-cs"/>
      </a:defRPr>
    </a:lvl3pPr>
    <a:lvl4pPr marL="1371600" algn="l" rtl="0" eaLnBrk="0" fontAlgn="base" hangingPunct="0">
      <a:spcBef>
        <a:spcPct val="0"/>
      </a:spcBef>
      <a:spcAft>
        <a:spcPct val="0"/>
      </a:spcAft>
      <a:defRPr sz="3600" kern="1200">
        <a:solidFill>
          <a:schemeClr val="tx1"/>
        </a:solidFill>
        <a:latin typeface="Arial Black" pitchFamily="34" charset="0"/>
        <a:ea typeface="+mn-ea"/>
        <a:cs typeface="+mn-cs"/>
      </a:defRPr>
    </a:lvl4pPr>
    <a:lvl5pPr marL="1828800" algn="l" rtl="0" eaLnBrk="0" fontAlgn="base" hangingPunct="0">
      <a:spcBef>
        <a:spcPct val="0"/>
      </a:spcBef>
      <a:spcAft>
        <a:spcPct val="0"/>
      </a:spcAft>
      <a:defRPr sz="3600" kern="1200">
        <a:solidFill>
          <a:schemeClr val="tx1"/>
        </a:solidFill>
        <a:latin typeface="Arial Black" pitchFamily="34" charset="0"/>
        <a:ea typeface="+mn-ea"/>
        <a:cs typeface="+mn-cs"/>
      </a:defRPr>
    </a:lvl5pPr>
    <a:lvl6pPr marL="2286000" algn="l" defTabSz="914400" rtl="0" eaLnBrk="1" latinLnBrk="0" hangingPunct="1">
      <a:defRPr sz="3600" kern="1200">
        <a:solidFill>
          <a:schemeClr val="tx1"/>
        </a:solidFill>
        <a:latin typeface="Arial Black" pitchFamily="34" charset="0"/>
        <a:ea typeface="+mn-ea"/>
        <a:cs typeface="+mn-cs"/>
      </a:defRPr>
    </a:lvl6pPr>
    <a:lvl7pPr marL="2743200" algn="l" defTabSz="914400" rtl="0" eaLnBrk="1" latinLnBrk="0" hangingPunct="1">
      <a:defRPr sz="3600" kern="1200">
        <a:solidFill>
          <a:schemeClr val="tx1"/>
        </a:solidFill>
        <a:latin typeface="Arial Black" pitchFamily="34" charset="0"/>
        <a:ea typeface="+mn-ea"/>
        <a:cs typeface="+mn-cs"/>
      </a:defRPr>
    </a:lvl7pPr>
    <a:lvl8pPr marL="3200400" algn="l" defTabSz="914400" rtl="0" eaLnBrk="1" latinLnBrk="0" hangingPunct="1">
      <a:defRPr sz="3600" kern="1200">
        <a:solidFill>
          <a:schemeClr val="tx1"/>
        </a:solidFill>
        <a:latin typeface="Arial Black" pitchFamily="34" charset="0"/>
        <a:ea typeface="+mn-ea"/>
        <a:cs typeface="+mn-cs"/>
      </a:defRPr>
    </a:lvl8pPr>
    <a:lvl9pPr marL="3657600" algn="l" defTabSz="914400" rtl="0" eaLnBrk="1" latinLnBrk="0" hangingPunct="1">
      <a:defRPr sz="3600" kern="1200">
        <a:solidFill>
          <a:schemeClr val="tx1"/>
        </a:solidFill>
        <a:latin typeface="Arial Black"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50139"/>
    <a:srgbClr val="24526E"/>
    <a:srgbClr val="2C5C84"/>
    <a:srgbClr val="476BA1"/>
    <a:srgbClr val="FFFF99"/>
    <a:srgbClr val="000000"/>
    <a:srgbClr val="002570"/>
    <a:srgbClr val="002B8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7" autoAdjust="0"/>
    <p:restoredTop sz="93895" autoAdjust="0"/>
  </p:normalViewPr>
  <p:slideViewPr>
    <p:cSldViewPr snapToGrid="0">
      <p:cViewPr varScale="1">
        <p:scale>
          <a:sx n="105" d="100"/>
          <a:sy n="105" d="100"/>
        </p:scale>
        <p:origin x="594" y="114"/>
      </p:cViewPr>
      <p:guideLst>
        <p:guide orient="horz" pos="2160"/>
        <p:guide pos="2880"/>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8" d="100"/>
          <a:sy n="78" d="100"/>
        </p:scale>
        <p:origin x="-2112"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3048000" cy="455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57347" name="Rectangle 3"/>
          <p:cNvSpPr>
            <a:spLocks noGrp="1" noChangeArrowheads="1"/>
          </p:cNvSpPr>
          <p:nvPr>
            <p:ph type="dt" sz="quarter" idx="1"/>
          </p:nvPr>
        </p:nvSpPr>
        <p:spPr bwMode="auto">
          <a:xfrm>
            <a:off x="3962400" y="0"/>
            <a:ext cx="3048000" cy="455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57348" name="Rectangle 4"/>
          <p:cNvSpPr>
            <a:spLocks noGrp="1" noChangeArrowheads="1"/>
          </p:cNvSpPr>
          <p:nvPr>
            <p:ph type="ftr" sz="quarter" idx="2"/>
          </p:nvPr>
        </p:nvSpPr>
        <p:spPr bwMode="auto">
          <a:xfrm>
            <a:off x="0" y="8815115"/>
            <a:ext cx="3048000" cy="4559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57349" name="Rectangle 5"/>
          <p:cNvSpPr>
            <a:spLocks noGrp="1" noChangeArrowheads="1"/>
          </p:cNvSpPr>
          <p:nvPr>
            <p:ph type="sldNum" sz="quarter" idx="3"/>
          </p:nvPr>
        </p:nvSpPr>
        <p:spPr bwMode="auto">
          <a:xfrm>
            <a:off x="3962400" y="8815115"/>
            <a:ext cx="3048000" cy="4559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DB5A9C99-391B-4E53-AC2A-65D33E11247F}" type="slidenum">
              <a:rPr lang="en-US"/>
              <a:pPr>
                <a:defRPr/>
              </a:pPr>
              <a:t>‹#›</a:t>
            </a:fld>
            <a:endParaRPr lang="en-US"/>
          </a:p>
        </p:txBody>
      </p:sp>
    </p:spTree>
    <p:extLst>
      <p:ext uri="{BB962C8B-B14F-4D97-AF65-F5344CB8AC3E}">
        <p14:creationId xmlns:p14="http://schemas.microsoft.com/office/powerpoint/2010/main" val="3654262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48000" cy="455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77827" name="Rectangle 3"/>
          <p:cNvSpPr>
            <a:spLocks noGrp="1" noChangeArrowheads="1"/>
          </p:cNvSpPr>
          <p:nvPr>
            <p:ph type="dt" idx="1"/>
          </p:nvPr>
        </p:nvSpPr>
        <p:spPr bwMode="auto">
          <a:xfrm>
            <a:off x="3962400" y="0"/>
            <a:ext cx="3048000" cy="45595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72708" name="Rectangle 4"/>
          <p:cNvSpPr>
            <a:spLocks noGrp="1" noRot="1" noChangeAspect="1" noChangeArrowheads="1" noTextEdit="1"/>
          </p:cNvSpPr>
          <p:nvPr>
            <p:ph type="sldImg" idx="2"/>
          </p:nvPr>
        </p:nvSpPr>
        <p:spPr bwMode="auto">
          <a:xfrm>
            <a:off x="1174750" y="684213"/>
            <a:ext cx="4660900" cy="3495675"/>
          </a:xfrm>
          <a:prstGeom prst="rect">
            <a:avLst/>
          </a:prstGeom>
          <a:noFill/>
          <a:ln w="9525">
            <a:solidFill>
              <a:srgbClr val="000000"/>
            </a:solidFill>
            <a:miter lim="800000"/>
            <a:headEnd/>
            <a:tailEnd/>
          </a:ln>
        </p:spPr>
      </p:sp>
      <p:sp>
        <p:nvSpPr>
          <p:cNvPr id="77829" name="Rectangle 5"/>
          <p:cNvSpPr>
            <a:spLocks noGrp="1" noChangeArrowheads="1"/>
          </p:cNvSpPr>
          <p:nvPr>
            <p:ph type="body" sz="quarter" idx="3"/>
          </p:nvPr>
        </p:nvSpPr>
        <p:spPr bwMode="auto">
          <a:xfrm>
            <a:off x="914400" y="4407558"/>
            <a:ext cx="5181600" cy="41795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15115"/>
            <a:ext cx="3048000" cy="4559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77831" name="Rectangle 7"/>
          <p:cNvSpPr>
            <a:spLocks noGrp="1" noChangeArrowheads="1"/>
          </p:cNvSpPr>
          <p:nvPr>
            <p:ph type="sldNum" sz="quarter" idx="5"/>
          </p:nvPr>
        </p:nvSpPr>
        <p:spPr bwMode="auto">
          <a:xfrm>
            <a:off x="3962400" y="8815115"/>
            <a:ext cx="3048000" cy="455954"/>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F166A730-1ED9-44C8-A6C7-A952221889AB}" type="slidenum">
              <a:rPr lang="en-US"/>
              <a:pPr>
                <a:defRPr/>
              </a:pPr>
              <a:t>‹#›</a:t>
            </a:fld>
            <a:endParaRPr lang="en-US"/>
          </a:p>
        </p:txBody>
      </p:sp>
    </p:spTree>
    <p:extLst>
      <p:ext uri="{BB962C8B-B14F-4D97-AF65-F5344CB8AC3E}">
        <p14:creationId xmlns:p14="http://schemas.microsoft.com/office/powerpoint/2010/main" val="15426810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Skynet 20 Meter Telescope at the NRAO in Green Bank, WV. It is called the 20 Meter Telescope because the dish is 20 meters across.</a:t>
            </a:r>
            <a:endParaRPr lang="en-US" dirty="0"/>
          </a:p>
        </p:txBody>
      </p:sp>
      <p:sp>
        <p:nvSpPr>
          <p:cNvPr id="4" name="Slide Number Placeholder 3"/>
          <p:cNvSpPr>
            <a:spLocks noGrp="1"/>
          </p:cNvSpPr>
          <p:nvPr>
            <p:ph type="sldNum" sz="quarter" idx="10"/>
          </p:nvPr>
        </p:nvSpPr>
        <p:spPr/>
        <p:txBody>
          <a:bodyPr/>
          <a:lstStyle/>
          <a:p>
            <a:pPr>
              <a:defRPr/>
            </a:pPr>
            <a:fld id="{F166A730-1ED9-44C8-A6C7-A952221889AB}" type="slidenum">
              <a:rPr lang="en-US" smtClean="0"/>
              <a:pPr>
                <a:defRPr/>
              </a:pPr>
              <a:t>1</a:t>
            </a:fld>
            <a:endParaRPr lang="en-US"/>
          </a:p>
        </p:txBody>
      </p:sp>
    </p:spTree>
    <p:extLst>
      <p:ext uri="{BB962C8B-B14F-4D97-AF65-F5344CB8AC3E}">
        <p14:creationId xmlns:p14="http://schemas.microsoft.com/office/powerpoint/2010/main" val="14777618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a:t>
            </a:r>
            <a:r>
              <a:rPr lang="en-US" baseline="0" dirty="0" smtClean="0"/>
              <a:t> Meter Quick Look Data. To zoom in on these spectral lines, import the </a:t>
            </a:r>
            <a:r>
              <a:rPr lang="en-US" baseline="0" dirty="0" err="1" smtClean="0"/>
              <a:t>ascii</a:t>
            </a:r>
            <a:r>
              <a:rPr lang="en-US" baseline="0" dirty="0" smtClean="0"/>
              <a:t> data into excel.</a:t>
            </a:r>
            <a:endParaRPr lang="en-US" dirty="0"/>
          </a:p>
        </p:txBody>
      </p:sp>
      <p:sp>
        <p:nvSpPr>
          <p:cNvPr id="4" name="Slide Number Placeholder 3"/>
          <p:cNvSpPr>
            <a:spLocks noGrp="1"/>
          </p:cNvSpPr>
          <p:nvPr>
            <p:ph type="sldNum" sz="quarter" idx="10"/>
          </p:nvPr>
        </p:nvSpPr>
        <p:spPr/>
        <p:txBody>
          <a:bodyPr/>
          <a:lstStyle/>
          <a:p>
            <a:pPr>
              <a:defRPr/>
            </a:pPr>
            <a:fld id="{F166A730-1ED9-44C8-A6C7-A952221889AB}" type="slidenum">
              <a:rPr lang="en-US" smtClean="0"/>
              <a:pPr>
                <a:defRPr/>
              </a:pPr>
              <a:t>13</a:t>
            </a:fld>
            <a:endParaRPr lang="en-US"/>
          </a:p>
        </p:txBody>
      </p:sp>
    </p:spTree>
    <p:extLst>
      <p:ext uri="{BB962C8B-B14F-4D97-AF65-F5344CB8AC3E}">
        <p14:creationId xmlns:p14="http://schemas.microsoft.com/office/powerpoint/2010/main" val="1791989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031E3BE7-63DF-4773-8020-DC0861419141}" type="slidenum">
              <a:rPr lang="en-US" smtClean="0"/>
              <a:pPr/>
              <a:t>2</a:t>
            </a:fld>
            <a:endParaRPr lang="en-US"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a:spcBef>
                <a:spcPct val="50000"/>
              </a:spcBef>
            </a:pPr>
            <a:r>
              <a:rPr lang="en-US" dirty="0" smtClean="0">
                <a:solidFill>
                  <a:srgbClr val="000000"/>
                </a:solidFill>
              </a:rPr>
              <a:t>Like</a:t>
            </a:r>
            <a:r>
              <a:rPr lang="en-US" baseline="0" dirty="0" smtClean="0">
                <a:solidFill>
                  <a:srgbClr val="000000"/>
                </a:solidFill>
              </a:rPr>
              <a:t> an optical telescope, r</a:t>
            </a:r>
            <a:r>
              <a:rPr lang="en-US" dirty="0" smtClean="0">
                <a:solidFill>
                  <a:srgbClr val="000000"/>
                </a:solidFill>
              </a:rPr>
              <a:t>adio telescopes also have parabolic mirrors, but they’re not shiny enough to reflect visible light well. The receiver is at the focal point.  We can’t see radio waves and so must put an electronic detector at the focal point. </a:t>
            </a:r>
            <a:r>
              <a:rPr lang="en-US" baseline="0" dirty="0" smtClean="0">
                <a:solidFill>
                  <a:srgbClr val="000000"/>
                </a:solidFill>
              </a:rPr>
              <a:t> This is where things get different. A radio telescope detector is like a CCD with only one pixel! So to make an image you have to move the whole telescope and map the sky.</a:t>
            </a:r>
            <a:endParaRPr lang="en-US" dirty="0" smtClean="0">
              <a:solidFill>
                <a:srgbClr val="000000"/>
              </a:solidFill>
            </a:endParaRP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like an FM radio has a band that goes</a:t>
            </a:r>
            <a:r>
              <a:rPr lang="en-US" baseline="0" dirty="0" smtClean="0"/>
              <a:t> </a:t>
            </a:r>
            <a:r>
              <a:rPr lang="en-US" dirty="0" smtClean="0"/>
              <a:t>from 88 MHz to 108 MHz, the 20 Meter receiver</a:t>
            </a:r>
            <a:r>
              <a:rPr lang="en-US" baseline="0" dirty="0" smtClean="0"/>
              <a:t> has a band too.  It goes from 1300 MHz to 1800 MHz!.  You can tune the 20 meter telescope to specific frequencies to pick up signals from different elements or molecules. That’s High resolution observing.  But you can also detect ALL of the signals across the whole band. Imagine picking up all of the stations on your FM radio at once.   You could point your antenna around and more easily determine the  total power from radio stations as a function of LOCATION.</a:t>
            </a:r>
            <a:endParaRPr lang="en-US" dirty="0"/>
          </a:p>
        </p:txBody>
      </p:sp>
      <p:sp>
        <p:nvSpPr>
          <p:cNvPr id="4" name="Slide Number Placeholder 3"/>
          <p:cNvSpPr>
            <a:spLocks noGrp="1"/>
          </p:cNvSpPr>
          <p:nvPr>
            <p:ph type="sldNum" sz="quarter" idx="10"/>
          </p:nvPr>
        </p:nvSpPr>
        <p:spPr/>
        <p:txBody>
          <a:bodyPr/>
          <a:lstStyle/>
          <a:p>
            <a:pPr>
              <a:defRPr/>
            </a:pPr>
            <a:fld id="{F166A730-1ED9-44C8-A6C7-A952221889AB}" type="slidenum">
              <a:rPr lang="en-US" smtClean="0"/>
              <a:pPr>
                <a:defRPr/>
              </a:pPr>
              <a:t>4</a:t>
            </a:fld>
            <a:endParaRPr lang="en-US"/>
          </a:p>
        </p:txBody>
      </p:sp>
    </p:spTree>
    <p:extLst>
      <p:ext uri="{BB962C8B-B14F-4D97-AF65-F5344CB8AC3E}">
        <p14:creationId xmlns:p14="http://schemas.microsoft.com/office/powerpoint/2010/main" val="1292390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66A730-1ED9-44C8-A6C7-A952221889AB}" type="slidenum">
              <a:rPr lang="en-US" smtClean="0"/>
              <a:pPr>
                <a:defRPr/>
              </a:pPr>
              <a:t>5</a:t>
            </a:fld>
            <a:endParaRPr lang="en-US"/>
          </a:p>
        </p:txBody>
      </p:sp>
    </p:spTree>
    <p:extLst>
      <p:ext uri="{BB962C8B-B14F-4D97-AF65-F5344CB8AC3E}">
        <p14:creationId xmlns:p14="http://schemas.microsoft.com/office/powerpoint/2010/main" val="10847880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 Meter Data are not</a:t>
            </a:r>
            <a:r>
              <a:rPr lang="en-US" baseline="0" dirty="0" smtClean="0"/>
              <a:t> stored on the Skynet computers  just yet, and you can’t use Afterglow.  But you can access the data on an NRAO website.  This website also has much helpful advice!  https://www.gb.nrao.edu/20m  You get lots of data products: 2D graphs, </a:t>
            </a:r>
            <a:r>
              <a:rPr lang="en-US" baseline="0" dirty="0" err="1" smtClean="0"/>
              <a:t>Ascii</a:t>
            </a:r>
            <a:r>
              <a:rPr lang="en-US" baseline="0" dirty="0" smtClean="0"/>
              <a:t> Data, and Fits files that you can open with free programs like </a:t>
            </a:r>
            <a:r>
              <a:rPr lang="en-US" baseline="0" dirty="0" err="1" smtClean="0"/>
              <a:t>Astroimage</a:t>
            </a:r>
            <a:r>
              <a:rPr lang="en-US" baseline="0" dirty="0" smtClean="0"/>
              <a:t> processor, FITSVIEW, or DS9</a:t>
            </a:r>
            <a:endParaRPr lang="en-US" dirty="0"/>
          </a:p>
        </p:txBody>
      </p:sp>
      <p:sp>
        <p:nvSpPr>
          <p:cNvPr id="4" name="Slide Number Placeholder 3"/>
          <p:cNvSpPr>
            <a:spLocks noGrp="1"/>
          </p:cNvSpPr>
          <p:nvPr>
            <p:ph type="sldNum" sz="quarter" idx="10"/>
          </p:nvPr>
        </p:nvSpPr>
        <p:spPr/>
        <p:txBody>
          <a:bodyPr/>
          <a:lstStyle/>
          <a:p>
            <a:pPr>
              <a:defRPr/>
            </a:pPr>
            <a:fld id="{F166A730-1ED9-44C8-A6C7-A952221889AB}" type="slidenum">
              <a:rPr lang="en-US" smtClean="0"/>
              <a:pPr>
                <a:defRPr/>
              </a:pPr>
              <a:t>6</a:t>
            </a:fld>
            <a:endParaRPr lang="en-US"/>
          </a:p>
        </p:txBody>
      </p:sp>
    </p:spTree>
    <p:extLst>
      <p:ext uri="{BB962C8B-B14F-4D97-AF65-F5344CB8AC3E}">
        <p14:creationId xmlns:p14="http://schemas.microsoft.com/office/powerpoint/2010/main" val="17752527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45C3F2A9-7E4A-4FE4-B7B4-3AF1F88FC77D}" type="slidenum">
              <a:rPr lang="en-US" smtClean="0"/>
              <a:pPr/>
              <a:t>8</a:t>
            </a:fld>
            <a:endParaRPr lang="en-US" smtClean="0"/>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r>
              <a:rPr lang="en-US" smtClean="0"/>
              <a:t>You could do the spectrum tubes and diffraction gratings activity here.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p:spPr>
        <p:txBody>
          <a:bodyPr/>
          <a:lstStyle/>
          <a:p>
            <a:r>
              <a:rPr lang="en-US" smtClean="0"/>
              <a:t>Bottom one is hydrogen.  Lines are produced as electrons jump from higher energy levels to lower ones. Energy released in the form of specific wavelengths or colors of light.</a:t>
            </a:r>
          </a:p>
        </p:txBody>
      </p:sp>
      <p:sp>
        <p:nvSpPr>
          <p:cNvPr id="90116" name="Slide Number Placeholder 3"/>
          <p:cNvSpPr>
            <a:spLocks noGrp="1"/>
          </p:cNvSpPr>
          <p:nvPr>
            <p:ph type="sldNum" sz="quarter" idx="5"/>
          </p:nvPr>
        </p:nvSpPr>
        <p:spPr>
          <a:noFill/>
        </p:spPr>
        <p:txBody>
          <a:bodyPr/>
          <a:lstStyle/>
          <a:p>
            <a:fld id="{7D4E7CE4-4481-4999-9744-06CF6D321016}" type="slidenum">
              <a:rPr lang="en-US" smtClean="0"/>
              <a:pPr/>
              <a:t>9</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AD518215-C6EC-49A5-A3B5-610745D74F46}" type="slidenum">
              <a:rPr lang="en-US" smtClean="0"/>
              <a:pPr/>
              <a:t>10</a:t>
            </a:fld>
            <a:endParaRPr lang="en-US" smtClean="0"/>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r>
              <a:rPr lang="en-US" dirty="0" smtClean="0"/>
              <a:t> We also get radio spectral lines from hydrogen. This is called a spin flip transition.  The atom has less energy after the electron flips – the energy equivalent to a 21 cm radio wave,</a:t>
            </a:r>
            <a:r>
              <a:rPr lang="en-US" baseline="0" dirty="0" smtClean="0"/>
              <a:t> with a frequency of 1420.41 MHz</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B2C0CDF-D09C-4057-A25B-D17B17A48192}" type="slidenum">
              <a:rPr lang="en-US" smtClean="0"/>
              <a:pPr/>
              <a:t>12</a:t>
            </a:fld>
            <a:endParaRPr lang="en-US" smtClean="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a:spcBef>
                <a:spcPct val="50000"/>
              </a:spcBef>
            </a:pPr>
            <a:r>
              <a:rPr lang="en-US" sz="1600" b="0" dirty="0" smtClean="0">
                <a:solidFill>
                  <a:srgbClr val="000000"/>
                </a:solidFill>
                <a:latin typeface="Arial" charset="0"/>
              </a:rPr>
              <a:t>Where will you look for atomic hydrogen signals?  Perhaps the plane of the Milky Way?</a:t>
            </a:r>
          </a:p>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pPr>
              <a:defRPr/>
            </a:pPr>
            <a:endParaRPr lang="en-US"/>
          </a:p>
        </p:txBody>
      </p:sp>
      <p:sp>
        <p:nvSpPr>
          <p:cNvPr id="17" name="Footer Placeholder 16"/>
          <p:cNvSpPr>
            <a:spLocks noGrp="1"/>
          </p:cNvSpPr>
          <p:nvPr>
            <p:ph type="ftr" sz="quarter" idx="11"/>
          </p:nvPr>
        </p:nvSpPr>
        <p:spPr/>
        <p:txBody>
          <a:bodyPr/>
          <a:lstStyle/>
          <a:p>
            <a:pPr>
              <a:defRPr/>
            </a:pPr>
            <a:r>
              <a:rPr lang="en-US" smtClean="0"/>
              <a:t>NRAO/AUI/NSF</a:t>
            </a:r>
            <a:endParaRPr lang="en-US"/>
          </a:p>
        </p:txBody>
      </p:sp>
      <p:sp>
        <p:nvSpPr>
          <p:cNvPr id="29" name="Slide Number Placeholder 28"/>
          <p:cNvSpPr>
            <a:spLocks noGrp="1"/>
          </p:cNvSpPr>
          <p:nvPr>
            <p:ph type="sldNum" sz="quarter" idx="12"/>
          </p:nvPr>
        </p:nvSpPr>
        <p:spPr/>
        <p:txBody>
          <a:bodyPr/>
          <a:lstStyle/>
          <a:p>
            <a:pPr>
              <a:defRPr/>
            </a:pPr>
            <a:fld id="{8CC08C83-9FE6-4677-89AB-3FD08A11020F}" type="slidenum">
              <a:rPr lang="en-US" smtClean="0"/>
              <a:pPr>
                <a:defRPr/>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transition spd="med">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NRAO/AUI/NSF</a:t>
            </a:r>
            <a:endParaRPr lang="en-US"/>
          </a:p>
        </p:txBody>
      </p:sp>
      <p:sp>
        <p:nvSpPr>
          <p:cNvPr id="6" name="Slide Number Placeholder 5"/>
          <p:cNvSpPr>
            <a:spLocks noGrp="1"/>
          </p:cNvSpPr>
          <p:nvPr>
            <p:ph type="sldNum" sz="quarter" idx="12"/>
          </p:nvPr>
        </p:nvSpPr>
        <p:spPr/>
        <p:txBody>
          <a:bodyPr/>
          <a:lstStyle/>
          <a:p>
            <a:pPr>
              <a:defRPr/>
            </a:pPr>
            <a:fld id="{BD3849A8-69C5-4225-ADCE-7FA0F23D0238}"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NRAO/AUI/NSF</a:t>
            </a:r>
            <a:endParaRPr lang="en-US"/>
          </a:p>
        </p:txBody>
      </p:sp>
      <p:sp>
        <p:nvSpPr>
          <p:cNvPr id="6" name="Slide Number Placeholder 5"/>
          <p:cNvSpPr>
            <a:spLocks noGrp="1"/>
          </p:cNvSpPr>
          <p:nvPr>
            <p:ph type="sldNum" sz="quarter" idx="12"/>
          </p:nvPr>
        </p:nvSpPr>
        <p:spPr/>
        <p:txBody>
          <a:bodyPr/>
          <a:lstStyle/>
          <a:p>
            <a:pPr>
              <a:defRPr/>
            </a:pPr>
            <a:fld id="{E05718FC-B70E-4A5E-9BEA-269D49A04F12}"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NRAO/AUI/NSF</a:t>
            </a:r>
            <a:endParaRPr lang="en-US"/>
          </a:p>
        </p:txBody>
      </p:sp>
      <p:sp>
        <p:nvSpPr>
          <p:cNvPr id="6" name="Slide Number Placeholder 5"/>
          <p:cNvSpPr>
            <a:spLocks noGrp="1"/>
          </p:cNvSpPr>
          <p:nvPr>
            <p:ph type="sldNum" sz="quarter" idx="12"/>
          </p:nvPr>
        </p:nvSpPr>
        <p:spPr/>
        <p:txBody>
          <a:bodyPr/>
          <a:lstStyle/>
          <a:p>
            <a:pPr>
              <a:defRPr/>
            </a:pPr>
            <a:fld id="{7EB611B6-5BDF-4C5F-8501-79361FBF1682}"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NRAO/AUI/NSF</a:t>
            </a:r>
            <a:endParaRPr lang="en-US"/>
          </a:p>
        </p:txBody>
      </p:sp>
      <p:sp>
        <p:nvSpPr>
          <p:cNvPr id="6" name="Slide Number Placeholder 5"/>
          <p:cNvSpPr>
            <a:spLocks noGrp="1"/>
          </p:cNvSpPr>
          <p:nvPr>
            <p:ph type="sldNum" sz="quarter" idx="12"/>
          </p:nvPr>
        </p:nvSpPr>
        <p:spPr>
          <a:xfrm>
            <a:off x="7924800" y="6416675"/>
            <a:ext cx="762000" cy="365125"/>
          </a:xfrm>
        </p:spPr>
        <p:txBody>
          <a:bodyPr/>
          <a:lstStyle/>
          <a:p>
            <a:pPr>
              <a:defRPr/>
            </a:pPr>
            <a:fld id="{4C6CF193-5BA6-4FA5-A29D-52319335652A}"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NRAO/AUI/NSF</a:t>
            </a:r>
            <a:endParaRPr lang="en-US"/>
          </a:p>
        </p:txBody>
      </p:sp>
      <p:sp>
        <p:nvSpPr>
          <p:cNvPr id="7" name="Slide Number Placeholder 6"/>
          <p:cNvSpPr>
            <a:spLocks noGrp="1"/>
          </p:cNvSpPr>
          <p:nvPr>
            <p:ph type="sldNum" sz="quarter" idx="12"/>
          </p:nvPr>
        </p:nvSpPr>
        <p:spPr/>
        <p:txBody>
          <a:bodyPr/>
          <a:lstStyle/>
          <a:p>
            <a:pPr>
              <a:defRPr/>
            </a:pPr>
            <a:fld id="{771BD05E-DF18-49F1-87B1-7D3A9B470B92}"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NRAO/AUI/NSF</a:t>
            </a:r>
            <a:endParaRPr lang="en-US"/>
          </a:p>
        </p:txBody>
      </p:sp>
      <p:sp>
        <p:nvSpPr>
          <p:cNvPr id="9" name="Slide Number Placeholder 8"/>
          <p:cNvSpPr>
            <a:spLocks noGrp="1"/>
          </p:cNvSpPr>
          <p:nvPr>
            <p:ph type="sldNum" sz="quarter" idx="12"/>
          </p:nvPr>
        </p:nvSpPr>
        <p:spPr/>
        <p:txBody>
          <a:bodyPr/>
          <a:lstStyle/>
          <a:p>
            <a:pPr>
              <a:defRPr/>
            </a:pPr>
            <a:fld id="{1A45AAA0-D3F5-4D53-8CA0-B380C5E70E41}"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NRAO/AUI/NSF</a:t>
            </a:r>
            <a:endParaRPr lang="en-US"/>
          </a:p>
        </p:txBody>
      </p:sp>
      <p:sp>
        <p:nvSpPr>
          <p:cNvPr id="5" name="Slide Number Placeholder 4"/>
          <p:cNvSpPr>
            <a:spLocks noGrp="1"/>
          </p:cNvSpPr>
          <p:nvPr>
            <p:ph type="sldNum" sz="quarter" idx="12"/>
          </p:nvPr>
        </p:nvSpPr>
        <p:spPr/>
        <p:txBody>
          <a:bodyPr/>
          <a:lstStyle/>
          <a:p>
            <a:pPr>
              <a:defRPr/>
            </a:pPr>
            <a:fld id="{F3526E8C-AEC1-4A75-A669-6AACE18CB303}"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smtClean="0"/>
              <a:t>NRAO/AUI/NSF</a:t>
            </a:r>
            <a:endParaRPr lang="en-US"/>
          </a:p>
        </p:txBody>
      </p:sp>
      <p:sp>
        <p:nvSpPr>
          <p:cNvPr id="4" name="Slide Number Placeholder 3"/>
          <p:cNvSpPr>
            <a:spLocks noGrp="1"/>
          </p:cNvSpPr>
          <p:nvPr>
            <p:ph type="sldNum" sz="quarter" idx="12"/>
          </p:nvPr>
        </p:nvSpPr>
        <p:spPr/>
        <p:txBody>
          <a:bodyPr/>
          <a:lstStyle/>
          <a:p>
            <a:pPr>
              <a:defRPr/>
            </a:pPr>
            <a:fld id="{022594AE-C77B-480B-A9A3-5BD35FDE4C45}"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NRAO/AUI/NSF</a:t>
            </a:r>
            <a:endParaRPr lang="en-US"/>
          </a:p>
        </p:txBody>
      </p:sp>
      <p:sp>
        <p:nvSpPr>
          <p:cNvPr id="7" name="Slide Number Placeholder 6"/>
          <p:cNvSpPr>
            <a:spLocks noGrp="1"/>
          </p:cNvSpPr>
          <p:nvPr>
            <p:ph type="sldNum" sz="quarter" idx="12"/>
          </p:nvPr>
        </p:nvSpPr>
        <p:spPr/>
        <p:txBody>
          <a:bodyPr/>
          <a:lstStyle/>
          <a:p>
            <a:pPr>
              <a:defRPr/>
            </a:pPr>
            <a:fld id="{656D4785-90CE-4C53-9B17-F5492A255FDA}"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NRAO/AUI/NSF</a:t>
            </a:r>
            <a:endParaRPr lang="en-US"/>
          </a:p>
        </p:txBody>
      </p:sp>
      <p:sp>
        <p:nvSpPr>
          <p:cNvPr id="7" name="Slide Number Placeholder 6"/>
          <p:cNvSpPr>
            <a:spLocks noGrp="1"/>
          </p:cNvSpPr>
          <p:nvPr>
            <p:ph type="sldNum" sz="quarter" idx="12"/>
          </p:nvPr>
        </p:nvSpPr>
        <p:spPr/>
        <p:txBody>
          <a:bodyPr/>
          <a:lstStyle/>
          <a:p>
            <a:pPr>
              <a:defRPr/>
            </a:pPr>
            <a:fld id="{A263E065-28B1-4231-A506-31EECBCB9CBB}" type="slidenum">
              <a:rPr lang="en-US" smtClean="0"/>
              <a:pPr>
                <a:defRPr/>
              </a:pPr>
              <a:t>‹#›</a:t>
            </a:fld>
            <a:endParaRPr lang="en-US"/>
          </a:p>
        </p:txBody>
      </p:sp>
    </p:spTree>
  </p:cSld>
  <p:clrMapOvr>
    <a:masterClrMapping/>
  </p:clrMapOvr>
  <p:transition spd="med">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en-US" smtClean="0"/>
              <a:t>NRAO/AUI/NSF</a:t>
            </a: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C0CBCB67-F826-4510-80EC-F4758C4CEF1F}" type="slidenum">
              <a:rPr lang="en-US" smtClean="0"/>
              <a:pPr>
                <a:defRPr/>
              </a:pPr>
              <a:t>‹#›</a:t>
            </a:fld>
            <a:endParaRPr 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med">
    <p:fade/>
  </p:transition>
  <p:timing>
    <p:tnLst>
      <p:par>
        <p:cTn id="1" dur="indefinite" restart="never" nodeType="tmRoot"/>
      </p:par>
    </p:tnLst>
  </p:timing>
  <p:hf hd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goo.gl/bryIdj" TargetMode="Externa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hyperlink" Target="http://www.gb.nrao.edu/20m/" TargetMode="Externa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230" y="200025"/>
            <a:ext cx="4464295" cy="2628899"/>
          </a:xfrm>
        </p:spPr>
        <p:txBody>
          <a:bodyPr>
            <a:normAutofit/>
          </a:bodyPr>
          <a:lstStyle/>
          <a:p>
            <a:r>
              <a:rPr lang="en-US" dirty="0" smtClean="0"/>
              <a:t>Using a Radio Telescope</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0" y="752475"/>
            <a:ext cx="4352925" cy="580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0550" y="4972049"/>
            <a:ext cx="3401925"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Installing the receiver on the 20 Meter Telescope</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1846903"/>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5602" name="Footer Placeholder 2"/>
          <p:cNvSpPr>
            <a:spLocks noGrp="1"/>
          </p:cNvSpPr>
          <p:nvPr>
            <p:ph type="ftr" sz="quarter" idx="11"/>
          </p:nvPr>
        </p:nvSpPr>
        <p:spPr>
          <a:noFill/>
        </p:spPr>
        <p:txBody>
          <a:bodyPr/>
          <a:lstStyle/>
          <a:p>
            <a:r>
              <a:rPr lang="en-US" smtClean="0"/>
              <a:t>NRAO/AUI/NSF</a:t>
            </a:r>
          </a:p>
        </p:txBody>
      </p:sp>
      <p:sp>
        <p:nvSpPr>
          <p:cNvPr id="25603" name="Slide Number Placeholder 3"/>
          <p:cNvSpPr>
            <a:spLocks noGrp="1"/>
          </p:cNvSpPr>
          <p:nvPr>
            <p:ph type="sldNum" sz="quarter" idx="12"/>
          </p:nvPr>
        </p:nvSpPr>
        <p:spPr>
          <a:noFill/>
        </p:spPr>
        <p:txBody>
          <a:bodyPr/>
          <a:lstStyle/>
          <a:p>
            <a:fld id="{475003B8-5A4E-44C8-ACF1-5E84BD9C86B5}" type="slidenum">
              <a:rPr lang="en-US" smtClean="0"/>
              <a:pPr/>
              <a:t>10</a:t>
            </a:fld>
            <a:endParaRPr lang="en-US" smtClean="0"/>
          </a:p>
        </p:txBody>
      </p:sp>
      <p:sp>
        <p:nvSpPr>
          <p:cNvPr id="25604" name="Text Box 3"/>
          <p:cNvSpPr txBox="1">
            <a:spLocks noChangeArrowheads="1"/>
          </p:cNvSpPr>
          <p:nvPr/>
        </p:nvSpPr>
        <p:spPr bwMode="auto">
          <a:xfrm>
            <a:off x="381000" y="304800"/>
            <a:ext cx="8534400" cy="1015663"/>
          </a:xfrm>
          <a:prstGeom prst="rect">
            <a:avLst/>
          </a:prstGeom>
          <a:noFill/>
          <a:ln w="9525">
            <a:noFill/>
            <a:miter lim="800000"/>
            <a:headEnd/>
            <a:tailEnd/>
          </a:ln>
        </p:spPr>
        <p:txBody>
          <a:bodyPr>
            <a:spAutoFit/>
          </a:bodyPr>
          <a:lstStyle/>
          <a:p>
            <a:pPr algn="ctr">
              <a:spcBef>
                <a:spcPct val="50000"/>
              </a:spcBef>
            </a:pPr>
            <a:r>
              <a:rPr lang="en-US" sz="2400" dirty="0" smtClean="0">
                <a:solidFill>
                  <a:schemeClr val="bg1"/>
                </a:solidFill>
              </a:rPr>
              <a:t>Hydrogen Atoms</a:t>
            </a:r>
          </a:p>
          <a:p>
            <a:pPr algn="ctr">
              <a:spcBef>
                <a:spcPct val="50000"/>
              </a:spcBef>
            </a:pPr>
            <a:r>
              <a:rPr lang="en-US" sz="2400" dirty="0" smtClean="0">
                <a:solidFill>
                  <a:schemeClr val="bg1"/>
                </a:solidFill>
              </a:rPr>
              <a:t>Electron </a:t>
            </a:r>
            <a:r>
              <a:rPr lang="en-US" sz="2400" dirty="0">
                <a:solidFill>
                  <a:schemeClr val="bg1"/>
                </a:solidFill>
              </a:rPr>
              <a:t>accelerates to a lower energy state</a:t>
            </a:r>
          </a:p>
        </p:txBody>
      </p:sp>
      <p:pic>
        <p:nvPicPr>
          <p:cNvPr id="25605" name="Picture 9" descr="spinflip-anim15"/>
          <p:cNvPicPr>
            <a:picLocks noChangeAspect="1" noChangeArrowheads="1" noCrop="1"/>
          </p:cNvPicPr>
          <p:nvPr/>
        </p:nvPicPr>
        <p:blipFill>
          <a:blip r:embed="rId3"/>
          <a:srcRect/>
          <a:stretch>
            <a:fillRect/>
          </a:stretch>
        </p:blipFill>
        <p:spPr bwMode="auto">
          <a:xfrm>
            <a:off x="2405063" y="2333625"/>
            <a:ext cx="4333875" cy="2190750"/>
          </a:xfrm>
          <a:prstGeom prst="rect">
            <a:avLst/>
          </a:prstGeom>
          <a:noFill/>
          <a:ln w="9525">
            <a:noFill/>
            <a:miter lim="800000"/>
            <a:headEnd/>
            <a:tailEnd/>
          </a:ln>
        </p:spPr>
      </p:pic>
      <p:sp>
        <p:nvSpPr>
          <p:cNvPr id="2" name="TextBox 1"/>
          <p:cNvSpPr txBox="1"/>
          <p:nvPr/>
        </p:nvSpPr>
        <p:spPr>
          <a:xfrm>
            <a:off x="1572610" y="4824193"/>
            <a:ext cx="6733190" cy="646331"/>
          </a:xfrm>
          <a:prstGeom prst="rect">
            <a:avLst/>
          </a:prstGeom>
          <a:noFill/>
        </p:spPr>
        <p:txBody>
          <a:bodyPr wrap="none" rtlCol="0">
            <a:spAutoFit/>
          </a:bodyPr>
          <a:lstStyle/>
          <a:p>
            <a:r>
              <a:rPr lang="en-US" dirty="0" smtClean="0">
                <a:solidFill>
                  <a:schemeClr val="bg1"/>
                </a:solidFill>
              </a:rPr>
              <a:t>0.21 meters =1420.41MHz</a:t>
            </a:r>
            <a:endParaRPr lang="en-US" dirty="0">
              <a:solidFill>
                <a:schemeClr val="bg1"/>
              </a:solidFill>
            </a:endParaRPr>
          </a:p>
        </p:txBody>
      </p:sp>
    </p:spTree>
    <p:extLst>
      <p:ext uri="{BB962C8B-B14F-4D97-AF65-F5344CB8AC3E}">
        <p14:creationId xmlns:p14="http://schemas.microsoft.com/office/powerpoint/2010/main" val="261702775"/>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NRAO/AUI/NSF</a:t>
            </a:r>
            <a:endParaRPr lang="en-US"/>
          </a:p>
        </p:txBody>
      </p:sp>
      <p:sp>
        <p:nvSpPr>
          <p:cNvPr id="3" name="Slide Number Placeholder 2"/>
          <p:cNvSpPr>
            <a:spLocks noGrp="1"/>
          </p:cNvSpPr>
          <p:nvPr>
            <p:ph type="sldNum" sz="quarter" idx="12"/>
          </p:nvPr>
        </p:nvSpPr>
        <p:spPr/>
        <p:txBody>
          <a:bodyPr/>
          <a:lstStyle/>
          <a:p>
            <a:pPr>
              <a:defRPr/>
            </a:pPr>
            <a:fld id="{022594AE-C77B-480B-A9A3-5BD35FDE4C45}" type="slidenum">
              <a:rPr lang="en-US" smtClean="0"/>
              <a:pPr>
                <a:defRPr/>
              </a:pPr>
              <a:t>11</a:t>
            </a:fld>
            <a:endParaRPr lang="en-US"/>
          </a:p>
        </p:txBody>
      </p:sp>
      <p:sp>
        <p:nvSpPr>
          <p:cNvPr id="4" name="TextBox 3"/>
          <p:cNvSpPr txBox="1"/>
          <p:nvPr/>
        </p:nvSpPr>
        <p:spPr>
          <a:xfrm>
            <a:off x="265473" y="658761"/>
            <a:ext cx="8642554" cy="4893647"/>
          </a:xfrm>
          <a:prstGeom prst="rect">
            <a:avLst/>
          </a:prstGeom>
          <a:noFill/>
        </p:spPr>
        <p:txBody>
          <a:bodyPr wrap="square" rtlCol="0">
            <a:spAutoFit/>
          </a:bodyPr>
          <a:lstStyle/>
          <a:p>
            <a:r>
              <a:rPr lang="en-US" sz="2400" dirty="0">
                <a:solidFill>
                  <a:schemeClr val="bg1"/>
                </a:solidFill>
                <a:latin typeface="Calibri" panose="020F0502020204030204" pitchFamily="34" charset="0"/>
              </a:rPr>
              <a:t>You and your colleagues are from the Galactic Structure Scientific Institute.  </a:t>
            </a:r>
            <a:r>
              <a:rPr lang="en-US" sz="2400" dirty="0" smtClean="0">
                <a:solidFill>
                  <a:schemeClr val="bg1"/>
                </a:solidFill>
                <a:latin typeface="Calibri" panose="020F0502020204030204" pitchFamily="34" charset="0"/>
              </a:rPr>
              <a:t>You </a:t>
            </a:r>
            <a:r>
              <a:rPr lang="en-US" sz="2400" dirty="0">
                <a:solidFill>
                  <a:schemeClr val="bg1"/>
                </a:solidFill>
                <a:latin typeface="Calibri" panose="020F0502020204030204" pitchFamily="34" charset="0"/>
              </a:rPr>
              <a:t>have received observing time on </a:t>
            </a:r>
            <a:r>
              <a:rPr lang="en-US" sz="2400" dirty="0" smtClean="0">
                <a:solidFill>
                  <a:schemeClr val="bg1"/>
                </a:solidFill>
                <a:latin typeface="Calibri" panose="020F0502020204030204" pitchFamily="34" charset="0"/>
              </a:rPr>
              <a:t>the </a:t>
            </a:r>
            <a:r>
              <a:rPr lang="en-US" sz="2400" dirty="0">
                <a:solidFill>
                  <a:schemeClr val="bg1"/>
                </a:solidFill>
                <a:latin typeface="Calibri" panose="020F0502020204030204" pitchFamily="34" charset="0"/>
              </a:rPr>
              <a:t>20 Meter Telescope in </a:t>
            </a:r>
            <a:r>
              <a:rPr lang="en-US" sz="2400" dirty="0" smtClean="0">
                <a:solidFill>
                  <a:schemeClr val="bg1"/>
                </a:solidFill>
                <a:latin typeface="Calibri" panose="020F0502020204030204" pitchFamily="34" charset="0"/>
              </a:rPr>
              <a:t>order </a:t>
            </a:r>
            <a:r>
              <a:rPr lang="en-US" sz="2400" dirty="0">
                <a:solidFill>
                  <a:schemeClr val="bg1"/>
                </a:solidFill>
                <a:latin typeface="Calibri" panose="020F0502020204030204" pitchFamily="34" charset="0"/>
              </a:rPr>
              <a:t>to </a:t>
            </a:r>
            <a:r>
              <a:rPr lang="en-US" sz="2400" dirty="0" smtClean="0">
                <a:solidFill>
                  <a:schemeClr val="bg1"/>
                </a:solidFill>
                <a:latin typeface="Calibri" panose="020F0502020204030204" pitchFamily="34" charset="0"/>
              </a:rPr>
              <a:t>investigate the </a:t>
            </a:r>
            <a:r>
              <a:rPr lang="en-US" sz="2400" dirty="0">
                <a:solidFill>
                  <a:schemeClr val="bg1"/>
                </a:solidFill>
                <a:latin typeface="Calibri" panose="020F0502020204030204" pitchFamily="34" charset="0"/>
              </a:rPr>
              <a:t>Milky Way </a:t>
            </a:r>
            <a:r>
              <a:rPr lang="en-US" sz="2400" dirty="0" smtClean="0">
                <a:solidFill>
                  <a:schemeClr val="bg1"/>
                </a:solidFill>
                <a:latin typeface="Calibri" panose="020F0502020204030204" pitchFamily="34" charset="0"/>
              </a:rPr>
              <a:t>Galaxy in hydrogen atoms.  Select 10 observing locations. Try some locations on </a:t>
            </a:r>
            <a:r>
              <a:rPr lang="en-US" sz="2400" dirty="0">
                <a:solidFill>
                  <a:schemeClr val="bg1"/>
                </a:solidFill>
                <a:latin typeface="Calibri" panose="020F0502020204030204" pitchFamily="34" charset="0"/>
              </a:rPr>
              <a:t>and </a:t>
            </a:r>
            <a:r>
              <a:rPr lang="en-US" sz="2400" dirty="0" err="1" smtClean="0">
                <a:solidFill>
                  <a:schemeClr val="bg1"/>
                </a:solidFill>
                <a:latin typeface="Calibri" panose="020F0502020204030204" pitchFamily="34" charset="0"/>
              </a:rPr>
              <a:t>and</a:t>
            </a:r>
            <a:r>
              <a:rPr lang="en-US" sz="2400" dirty="0" smtClean="0">
                <a:solidFill>
                  <a:schemeClr val="bg1"/>
                </a:solidFill>
                <a:latin typeface="Calibri" panose="020F0502020204030204" pitchFamily="34" charset="0"/>
              </a:rPr>
              <a:t> away from the galaxy’s equator</a:t>
            </a:r>
          </a:p>
          <a:p>
            <a:endParaRPr lang="en-US" sz="2400" dirty="0" smtClean="0">
              <a:solidFill>
                <a:schemeClr val="bg1"/>
              </a:solidFill>
              <a:latin typeface="Calibri" panose="020F0502020204030204" pitchFamily="34" charset="0"/>
            </a:endParaRPr>
          </a:p>
          <a:p>
            <a:r>
              <a:rPr lang="en-US" sz="2400" dirty="0" smtClean="0">
                <a:solidFill>
                  <a:schemeClr val="bg1"/>
                </a:solidFill>
                <a:latin typeface="Calibri" panose="020F0502020204030204" pitchFamily="34" charset="0"/>
              </a:rPr>
              <a:t>Questions </a:t>
            </a:r>
            <a:r>
              <a:rPr lang="en-US" sz="2400" dirty="0">
                <a:solidFill>
                  <a:schemeClr val="bg1"/>
                </a:solidFill>
                <a:latin typeface="Calibri" panose="020F0502020204030204" pitchFamily="34" charset="0"/>
              </a:rPr>
              <a:t>to guide you:</a:t>
            </a:r>
          </a:p>
          <a:p>
            <a:r>
              <a:rPr lang="en-US" sz="2400" dirty="0">
                <a:solidFill>
                  <a:schemeClr val="bg1"/>
                </a:solidFill>
                <a:latin typeface="Calibri" panose="020F0502020204030204" pitchFamily="34" charset="0"/>
              </a:rPr>
              <a:t> </a:t>
            </a:r>
          </a:p>
          <a:p>
            <a:pPr marL="342900" lvl="0" indent="-342900">
              <a:buFont typeface="Arial" panose="020B0604020202020204" pitchFamily="34" charset="0"/>
              <a:buChar char="•"/>
            </a:pPr>
            <a:r>
              <a:rPr lang="en-US" sz="2400" dirty="0" smtClean="0">
                <a:solidFill>
                  <a:schemeClr val="bg1"/>
                </a:solidFill>
                <a:latin typeface="Calibri" panose="020F0502020204030204" pitchFamily="34" charset="0"/>
              </a:rPr>
              <a:t>Do </a:t>
            </a:r>
            <a:r>
              <a:rPr lang="en-US" sz="2400" dirty="0">
                <a:solidFill>
                  <a:schemeClr val="bg1"/>
                </a:solidFill>
                <a:latin typeface="Calibri" panose="020F0502020204030204" pitchFamily="34" charset="0"/>
              </a:rPr>
              <a:t>you see red and blue shifted lines in your spectral line data</a:t>
            </a:r>
            <a:r>
              <a:rPr lang="en-US" sz="2400" dirty="0" smtClean="0">
                <a:solidFill>
                  <a:schemeClr val="bg1"/>
                </a:solidFill>
                <a:latin typeface="Calibri" panose="020F0502020204030204" pitchFamily="34" charset="0"/>
              </a:rPr>
              <a:t>?</a:t>
            </a:r>
          </a:p>
          <a:p>
            <a:pPr marL="342900" indent="-342900">
              <a:buFont typeface="Arial" panose="020B0604020202020204" pitchFamily="34" charset="0"/>
              <a:buChar char="•"/>
            </a:pPr>
            <a:r>
              <a:rPr lang="en-US" sz="2400" dirty="0">
                <a:solidFill>
                  <a:schemeClr val="bg1"/>
                </a:solidFill>
                <a:latin typeface="Calibri" panose="020F0502020204030204" pitchFamily="34" charset="0"/>
              </a:rPr>
              <a:t>How do the data from different parts of the plane compare</a:t>
            </a:r>
            <a:r>
              <a:rPr lang="en-US" sz="2400" dirty="0" smtClean="0">
                <a:solidFill>
                  <a:schemeClr val="bg1"/>
                </a:solidFill>
                <a:latin typeface="Calibri" panose="020F0502020204030204" pitchFamily="34" charset="0"/>
              </a:rPr>
              <a:t>? </a:t>
            </a:r>
          </a:p>
          <a:p>
            <a:pPr marL="342900" lvl="0" indent="-342900">
              <a:buFont typeface="Arial" panose="020B0604020202020204" pitchFamily="34" charset="0"/>
              <a:buChar char="•"/>
            </a:pPr>
            <a:r>
              <a:rPr lang="en-US" sz="2400" dirty="0" smtClean="0">
                <a:solidFill>
                  <a:schemeClr val="bg1"/>
                </a:solidFill>
                <a:latin typeface="Calibri" panose="020F0502020204030204" pitchFamily="34" charset="0"/>
              </a:rPr>
              <a:t>What </a:t>
            </a:r>
            <a:r>
              <a:rPr lang="en-US" sz="2400" dirty="0">
                <a:solidFill>
                  <a:schemeClr val="bg1"/>
                </a:solidFill>
                <a:latin typeface="Calibri" panose="020F0502020204030204" pitchFamily="34" charset="0"/>
              </a:rPr>
              <a:t>can you infer from these data?  </a:t>
            </a:r>
          </a:p>
          <a:p>
            <a:pPr marL="342900" lvl="0" indent="-342900">
              <a:buFont typeface="Arial" panose="020B0604020202020204" pitchFamily="34" charset="0"/>
              <a:buChar char="•"/>
            </a:pPr>
            <a:r>
              <a:rPr lang="en-US" sz="2400" dirty="0" smtClean="0">
                <a:solidFill>
                  <a:schemeClr val="bg1"/>
                </a:solidFill>
                <a:latin typeface="Calibri" panose="020F0502020204030204" pitchFamily="34" charset="0"/>
              </a:rPr>
              <a:t>Can </a:t>
            </a:r>
            <a:r>
              <a:rPr lang="en-US" sz="2400" dirty="0">
                <a:solidFill>
                  <a:schemeClr val="bg1"/>
                </a:solidFill>
                <a:latin typeface="Calibri" panose="020F0502020204030204" pitchFamily="34" charset="0"/>
              </a:rPr>
              <a:t>you determine what type of galaxy we live in?</a:t>
            </a:r>
          </a:p>
          <a:p>
            <a:pPr marL="342900" indent="-342900">
              <a:buFont typeface="Arial" panose="020B0604020202020204" pitchFamily="34" charset="0"/>
              <a:buChar char="•"/>
            </a:pPr>
            <a:endParaRPr lang="en-US" sz="2400" dirty="0">
              <a:solidFill>
                <a:schemeClr val="bg1"/>
              </a:solidFill>
              <a:latin typeface="Calibri" panose="020F0502020204030204" pitchFamily="34" charset="0"/>
            </a:endParaRPr>
          </a:p>
        </p:txBody>
      </p:sp>
    </p:spTree>
    <p:extLst>
      <p:ext uri="{BB962C8B-B14F-4D97-AF65-F5344CB8AC3E}">
        <p14:creationId xmlns:p14="http://schemas.microsoft.com/office/powerpoint/2010/main" val="413207994"/>
      </p:ext>
    </p:extLst>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2"/>
          <p:cNvSpPr>
            <a:spLocks noGrp="1"/>
          </p:cNvSpPr>
          <p:nvPr>
            <p:ph type="ftr" sz="quarter" idx="11"/>
          </p:nvPr>
        </p:nvSpPr>
        <p:spPr>
          <a:noFill/>
        </p:spPr>
        <p:txBody>
          <a:bodyPr/>
          <a:lstStyle/>
          <a:p>
            <a:r>
              <a:rPr lang="en-US" smtClean="0"/>
              <a:t>NRAO/AUI/NSF</a:t>
            </a:r>
          </a:p>
        </p:txBody>
      </p:sp>
      <p:sp>
        <p:nvSpPr>
          <p:cNvPr id="26627" name="Slide Number Placeholder 3"/>
          <p:cNvSpPr>
            <a:spLocks noGrp="1"/>
          </p:cNvSpPr>
          <p:nvPr>
            <p:ph type="sldNum" sz="quarter" idx="12"/>
          </p:nvPr>
        </p:nvSpPr>
        <p:spPr>
          <a:noFill/>
        </p:spPr>
        <p:txBody>
          <a:bodyPr/>
          <a:lstStyle/>
          <a:p>
            <a:fld id="{3C3E11C5-72CE-45F4-B53C-99BAB170D5B7}" type="slidenum">
              <a:rPr lang="en-US" smtClean="0"/>
              <a:pPr/>
              <a:t>12</a:t>
            </a:fld>
            <a:endParaRPr lang="en-US" smtClean="0"/>
          </a:p>
        </p:txBody>
      </p:sp>
      <p:pic>
        <p:nvPicPr>
          <p:cNvPr id="5" name="Picture 2" descr="http://amazingsky.files.wordpress.com/2012/07/summer-milky-way-july-2012-15mm-5dii.jpg"/>
          <p:cNvPicPr>
            <a:picLocks noChangeAspect="1" noChangeArrowheads="1"/>
          </p:cNvPicPr>
          <p:nvPr/>
        </p:nvPicPr>
        <p:blipFill>
          <a:blip r:embed="rId3">
            <a:extLst>
              <a:ext uri="{28A0092B-C50C-407E-A947-70E740481C1C}">
                <a14:useLocalDpi xmlns:a14="http://schemas.microsoft.com/office/drawing/2010/main" val="0"/>
              </a:ext>
            </a:extLst>
          </a:blip>
          <a:srcRect b="8990"/>
          <a:stretch>
            <a:fillRect/>
          </a:stretch>
        </p:blipFill>
        <p:spPr bwMode="auto">
          <a:xfrm>
            <a:off x="0" y="-5437188"/>
            <a:ext cx="9144000" cy="1248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4438448"/>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NRAO/AUI/NSF</a:t>
            </a:r>
            <a:endParaRPr lang="en-US"/>
          </a:p>
        </p:txBody>
      </p:sp>
      <p:sp>
        <p:nvSpPr>
          <p:cNvPr id="3" name="Slide Number Placeholder 2"/>
          <p:cNvSpPr>
            <a:spLocks noGrp="1"/>
          </p:cNvSpPr>
          <p:nvPr>
            <p:ph type="sldNum" sz="quarter" idx="12"/>
          </p:nvPr>
        </p:nvSpPr>
        <p:spPr/>
        <p:txBody>
          <a:bodyPr/>
          <a:lstStyle/>
          <a:p>
            <a:pPr>
              <a:defRPr/>
            </a:pPr>
            <a:fld id="{022594AE-C77B-480B-A9A3-5BD35FDE4C45}" type="slidenum">
              <a:rPr lang="en-US" smtClean="0"/>
              <a:pPr>
                <a:defRPr/>
              </a:pPr>
              <a:t>13</a:t>
            </a:fld>
            <a:endParaRPr lang="en-US"/>
          </a:p>
        </p:txBody>
      </p:sp>
      <p:pic>
        <p:nvPicPr>
          <p:cNvPr id="4" name="Picture 3"/>
          <p:cNvPicPr>
            <a:picLocks noChangeAspect="1"/>
          </p:cNvPicPr>
          <p:nvPr/>
        </p:nvPicPr>
        <p:blipFill>
          <a:blip r:embed="rId3"/>
          <a:stretch>
            <a:fillRect/>
          </a:stretch>
        </p:blipFill>
        <p:spPr>
          <a:xfrm>
            <a:off x="385687" y="1021381"/>
            <a:ext cx="8372626" cy="4872540"/>
          </a:xfrm>
          <a:prstGeom prst="rect">
            <a:avLst/>
          </a:prstGeom>
        </p:spPr>
      </p:pic>
    </p:spTree>
    <p:extLst>
      <p:ext uri="{BB962C8B-B14F-4D97-AF65-F5344CB8AC3E}">
        <p14:creationId xmlns:p14="http://schemas.microsoft.com/office/powerpoint/2010/main" val="373094615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NRAO/AUI/NSF</a:t>
            </a:r>
            <a:endParaRPr lang="en-US"/>
          </a:p>
        </p:txBody>
      </p:sp>
      <p:sp>
        <p:nvSpPr>
          <p:cNvPr id="3" name="Slide Number Placeholder 2"/>
          <p:cNvSpPr>
            <a:spLocks noGrp="1"/>
          </p:cNvSpPr>
          <p:nvPr>
            <p:ph type="sldNum" sz="quarter" idx="12"/>
          </p:nvPr>
        </p:nvSpPr>
        <p:spPr/>
        <p:txBody>
          <a:bodyPr/>
          <a:lstStyle/>
          <a:p>
            <a:pPr>
              <a:defRPr/>
            </a:pPr>
            <a:fld id="{022594AE-C77B-480B-A9A3-5BD35FDE4C45}" type="slidenum">
              <a:rPr lang="en-US" smtClean="0"/>
              <a:pPr>
                <a:defRPr/>
              </a:pPr>
              <a:t>14</a:t>
            </a:fld>
            <a:endParaRPr lang="en-US"/>
          </a:p>
        </p:txBody>
      </p:sp>
      <p:pic>
        <p:nvPicPr>
          <p:cNvPr id="5" name="Picture 4"/>
          <p:cNvPicPr>
            <a:picLocks noChangeAspect="1"/>
          </p:cNvPicPr>
          <p:nvPr/>
        </p:nvPicPr>
        <p:blipFill>
          <a:blip r:embed="rId2"/>
          <a:stretch>
            <a:fillRect/>
          </a:stretch>
        </p:blipFill>
        <p:spPr>
          <a:xfrm>
            <a:off x="97937" y="979270"/>
            <a:ext cx="8816416" cy="5113521"/>
          </a:xfrm>
          <a:prstGeom prst="rect">
            <a:avLst/>
          </a:prstGeom>
        </p:spPr>
      </p:pic>
    </p:spTree>
    <p:extLst>
      <p:ext uri="{BB962C8B-B14F-4D97-AF65-F5344CB8AC3E}">
        <p14:creationId xmlns:p14="http://schemas.microsoft.com/office/powerpoint/2010/main" val="203175409"/>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NRAO/AUI/NSF</a:t>
            </a:r>
            <a:endParaRPr lang="en-US"/>
          </a:p>
        </p:txBody>
      </p:sp>
      <p:sp>
        <p:nvSpPr>
          <p:cNvPr id="3" name="Slide Number Placeholder 2"/>
          <p:cNvSpPr>
            <a:spLocks noGrp="1"/>
          </p:cNvSpPr>
          <p:nvPr>
            <p:ph type="sldNum" sz="quarter" idx="12"/>
          </p:nvPr>
        </p:nvSpPr>
        <p:spPr/>
        <p:txBody>
          <a:bodyPr/>
          <a:lstStyle/>
          <a:p>
            <a:pPr>
              <a:defRPr/>
            </a:pPr>
            <a:fld id="{022594AE-C77B-480B-A9A3-5BD35FDE4C45}" type="slidenum">
              <a:rPr lang="en-US" smtClean="0"/>
              <a:pPr>
                <a:defRPr/>
              </a:pPr>
              <a:t>15</a:t>
            </a:fld>
            <a:endParaRPr lang="en-US"/>
          </a:p>
        </p:txBody>
      </p:sp>
      <p:pic>
        <p:nvPicPr>
          <p:cNvPr id="7" name="Picture 6"/>
          <p:cNvPicPr>
            <a:picLocks noChangeAspect="1"/>
          </p:cNvPicPr>
          <p:nvPr/>
        </p:nvPicPr>
        <p:blipFill>
          <a:blip r:embed="rId2"/>
          <a:stretch>
            <a:fillRect/>
          </a:stretch>
        </p:blipFill>
        <p:spPr>
          <a:xfrm>
            <a:off x="1309036" y="45752"/>
            <a:ext cx="5409397" cy="6576687"/>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blip>
          <a:stretch>
            <a:fillRect/>
          </a:stretch>
        </p:blipFill>
        <p:spPr>
          <a:xfrm>
            <a:off x="1232035" y="127266"/>
            <a:ext cx="5486398" cy="6730734"/>
          </a:xfrm>
          <a:prstGeom prst="rect">
            <a:avLst/>
          </a:prstGeom>
        </p:spPr>
      </p:pic>
      <p:cxnSp>
        <p:nvCxnSpPr>
          <p:cNvPr id="10" name="Straight Connector 9"/>
          <p:cNvCxnSpPr/>
          <p:nvPr/>
        </p:nvCxnSpPr>
        <p:spPr>
          <a:xfrm flipH="1" flipV="1">
            <a:off x="4263992" y="5062888"/>
            <a:ext cx="9625" cy="847024"/>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741102" y="1973179"/>
            <a:ext cx="1720343" cy="646331"/>
          </a:xfrm>
          <a:prstGeom prst="rect">
            <a:avLst/>
          </a:prstGeom>
          <a:noFill/>
        </p:spPr>
        <p:txBody>
          <a:bodyPr wrap="none" rtlCol="0">
            <a:spAutoFit/>
          </a:bodyPr>
          <a:lstStyle/>
          <a:p>
            <a:r>
              <a:rPr lang="en-US" dirty="0" smtClean="0">
                <a:solidFill>
                  <a:schemeClr val="bg1"/>
                </a:solidFill>
              </a:rPr>
              <a:t>L=130</a:t>
            </a:r>
            <a:endParaRPr lang="en-US" dirty="0">
              <a:solidFill>
                <a:schemeClr val="bg1"/>
              </a:solidFill>
            </a:endParaRPr>
          </a:p>
        </p:txBody>
      </p:sp>
      <p:sp>
        <p:nvSpPr>
          <p:cNvPr id="13" name="TextBox 12"/>
          <p:cNvSpPr txBox="1"/>
          <p:nvPr/>
        </p:nvSpPr>
        <p:spPr>
          <a:xfrm>
            <a:off x="1630538" y="1973179"/>
            <a:ext cx="1720343" cy="646331"/>
          </a:xfrm>
          <a:prstGeom prst="rect">
            <a:avLst/>
          </a:prstGeom>
          <a:solidFill>
            <a:schemeClr val="tx1"/>
          </a:solidFill>
        </p:spPr>
        <p:txBody>
          <a:bodyPr wrap="none" rtlCol="0">
            <a:spAutoFit/>
          </a:bodyPr>
          <a:lstStyle/>
          <a:p>
            <a:r>
              <a:rPr lang="en-US" dirty="0" smtClean="0">
                <a:solidFill>
                  <a:schemeClr val="bg1"/>
                </a:solidFill>
              </a:rPr>
              <a:t>L=245</a:t>
            </a:r>
            <a:endParaRPr lang="en-US" dirty="0">
              <a:solidFill>
                <a:schemeClr val="bg1"/>
              </a:solidFill>
            </a:endParaRPr>
          </a:p>
        </p:txBody>
      </p:sp>
      <p:sp>
        <p:nvSpPr>
          <p:cNvPr id="14" name="TextBox 13"/>
          <p:cNvSpPr txBox="1"/>
          <p:nvPr/>
        </p:nvSpPr>
        <p:spPr>
          <a:xfrm>
            <a:off x="4213073" y="5020096"/>
            <a:ext cx="2457724" cy="523220"/>
          </a:xfrm>
          <a:prstGeom prst="rect">
            <a:avLst/>
          </a:prstGeom>
          <a:noFill/>
        </p:spPr>
        <p:txBody>
          <a:bodyPr wrap="none" rtlCol="0">
            <a:spAutoFit/>
          </a:bodyPr>
          <a:lstStyle/>
          <a:p>
            <a:r>
              <a:rPr lang="en-US" sz="2800" dirty="0" smtClean="0">
                <a:solidFill>
                  <a:schemeClr val="bg1"/>
                </a:solidFill>
              </a:rPr>
              <a:t>1420.4 MHz</a:t>
            </a:r>
            <a:endParaRPr lang="en-US" sz="2800" dirty="0">
              <a:solidFill>
                <a:schemeClr val="bg1"/>
              </a:solidFill>
            </a:endParaRPr>
          </a:p>
        </p:txBody>
      </p:sp>
    </p:spTree>
    <p:extLst>
      <p:ext uri="{BB962C8B-B14F-4D97-AF65-F5344CB8AC3E}">
        <p14:creationId xmlns:p14="http://schemas.microsoft.com/office/powerpoint/2010/main" val="115315041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Footer Placeholder 2"/>
          <p:cNvSpPr>
            <a:spLocks noGrp="1"/>
          </p:cNvSpPr>
          <p:nvPr>
            <p:ph type="ftr" sz="quarter" idx="11"/>
          </p:nvPr>
        </p:nvSpPr>
        <p:spPr>
          <a:noFill/>
        </p:spPr>
        <p:txBody>
          <a:bodyPr/>
          <a:lstStyle/>
          <a:p>
            <a:r>
              <a:rPr lang="en-US" smtClean="0"/>
              <a:t>NRAO/AUI/NSF</a:t>
            </a:r>
          </a:p>
        </p:txBody>
      </p:sp>
      <p:sp>
        <p:nvSpPr>
          <p:cNvPr id="16387" name="Slide Number Placeholder 3"/>
          <p:cNvSpPr>
            <a:spLocks noGrp="1"/>
          </p:cNvSpPr>
          <p:nvPr>
            <p:ph type="sldNum" sz="quarter" idx="12"/>
          </p:nvPr>
        </p:nvSpPr>
        <p:spPr>
          <a:noFill/>
        </p:spPr>
        <p:txBody>
          <a:bodyPr/>
          <a:lstStyle/>
          <a:p>
            <a:fld id="{B3494B62-E6A3-48FA-9ACA-E54CFE1815FA}" type="slidenum">
              <a:rPr lang="en-US" smtClean="0"/>
              <a:pPr/>
              <a:t>2</a:t>
            </a:fld>
            <a:endParaRPr lang="en-US" smtClean="0"/>
          </a:p>
        </p:txBody>
      </p:sp>
      <p:sp>
        <p:nvSpPr>
          <p:cNvPr id="234498" name="Text Box 2"/>
          <p:cNvSpPr txBox="1">
            <a:spLocks noChangeArrowheads="1"/>
          </p:cNvSpPr>
          <p:nvPr/>
        </p:nvSpPr>
        <p:spPr bwMode="auto">
          <a:xfrm>
            <a:off x="1143941" y="2014538"/>
            <a:ext cx="2000250" cy="366712"/>
          </a:xfrm>
          <a:prstGeom prst="rect">
            <a:avLst/>
          </a:prstGeom>
          <a:noFill/>
          <a:ln w="9525">
            <a:noFill/>
            <a:miter lim="800000"/>
            <a:headEnd/>
            <a:tailEnd/>
          </a:ln>
          <a:effectLst/>
        </p:spPr>
        <p:txBody>
          <a:bodyPr wrap="none">
            <a:spAutoFit/>
          </a:bodyPr>
          <a:lstStyle/>
          <a:p>
            <a:pPr algn="ctr">
              <a:defRPr/>
            </a:pPr>
            <a:r>
              <a:rPr lang="en-US" sz="1800" b="1" dirty="0">
                <a:effectLst>
                  <a:outerShdw blurRad="38100" dist="38100" dir="2700000" algn="tl">
                    <a:srgbClr val="000000"/>
                  </a:outerShdw>
                </a:effectLst>
                <a:latin typeface="Arial" charset="0"/>
              </a:rPr>
              <a:t>Radio Telescope</a:t>
            </a:r>
          </a:p>
        </p:txBody>
      </p:sp>
      <p:pic>
        <p:nvPicPr>
          <p:cNvPr id="16389" name="Picture 3" descr="radio_telescope"/>
          <p:cNvPicPr>
            <a:picLocks noChangeAspect="1" noChangeArrowheads="1"/>
          </p:cNvPicPr>
          <p:nvPr/>
        </p:nvPicPr>
        <p:blipFill>
          <a:blip r:embed="rId3"/>
          <a:srcRect/>
          <a:stretch>
            <a:fillRect/>
          </a:stretch>
        </p:blipFill>
        <p:spPr bwMode="auto">
          <a:xfrm>
            <a:off x="3144191" y="161924"/>
            <a:ext cx="5999810" cy="5572125"/>
          </a:xfrm>
          <a:prstGeom prst="rect">
            <a:avLst/>
          </a:prstGeom>
          <a:noFill/>
          <a:ln w="9525">
            <a:noFill/>
            <a:miter lim="800000"/>
            <a:headEnd/>
            <a:tailEnd/>
          </a:ln>
        </p:spPr>
      </p:pic>
      <p:pic>
        <p:nvPicPr>
          <p:cNvPr id="16390" name="Picture 4" descr="tel_cat"/>
          <p:cNvPicPr>
            <a:picLocks noChangeAspect="1" noChangeArrowheads="1"/>
          </p:cNvPicPr>
          <p:nvPr/>
        </p:nvPicPr>
        <p:blipFill>
          <a:blip r:embed="rId4"/>
          <a:srcRect/>
          <a:stretch>
            <a:fillRect/>
          </a:stretch>
        </p:blipFill>
        <p:spPr bwMode="auto">
          <a:xfrm>
            <a:off x="112713" y="4067175"/>
            <a:ext cx="2875501" cy="2125663"/>
          </a:xfrm>
          <a:prstGeom prst="rect">
            <a:avLst/>
          </a:prstGeom>
          <a:noFill/>
          <a:ln w="9525">
            <a:noFill/>
            <a:miter lim="800000"/>
            <a:headEnd/>
            <a:tailEnd/>
          </a:ln>
        </p:spPr>
      </p:pic>
      <p:sp>
        <p:nvSpPr>
          <p:cNvPr id="234501" name="Text Box 5"/>
          <p:cNvSpPr txBox="1">
            <a:spLocks noChangeArrowheads="1"/>
          </p:cNvSpPr>
          <p:nvPr/>
        </p:nvSpPr>
        <p:spPr bwMode="auto">
          <a:xfrm>
            <a:off x="254000" y="3590925"/>
            <a:ext cx="2139950" cy="366713"/>
          </a:xfrm>
          <a:prstGeom prst="rect">
            <a:avLst/>
          </a:prstGeom>
          <a:noFill/>
          <a:ln w="9525">
            <a:noFill/>
            <a:miter lim="800000"/>
            <a:headEnd/>
            <a:tailEnd/>
          </a:ln>
          <a:effectLst/>
        </p:spPr>
        <p:txBody>
          <a:bodyPr wrap="none">
            <a:spAutoFit/>
          </a:bodyPr>
          <a:lstStyle/>
          <a:p>
            <a:pPr>
              <a:defRPr/>
            </a:pPr>
            <a:r>
              <a:rPr lang="en-US" sz="1800" b="1" dirty="0">
                <a:effectLst>
                  <a:outerShdw blurRad="38100" dist="38100" dir="2700000" algn="tl">
                    <a:srgbClr val="000000"/>
                  </a:outerShdw>
                </a:effectLst>
                <a:latin typeface="Arial" charset="0"/>
              </a:rPr>
              <a:t>Optical Telescope</a:t>
            </a:r>
          </a:p>
        </p:txBody>
      </p:sp>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NRAO/AUI/NSF</a:t>
            </a:r>
            <a:endParaRPr lang="en-US"/>
          </a:p>
        </p:txBody>
      </p:sp>
      <p:sp>
        <p:nvSpPr>
          <p:cNvPr id="3" name="Slide Number Placeholder 2"/>
          <p:cNvSpPr>
            <a:spLocks noGrp="1"/>
          </p:cNvSpPr>
          <p:nvPr>
            <p:ph type="sldNum" sz="quarter" idx="12"/>
          </p:nvPr>
        </p:nvSpPr>
        <p:spPr/>
        <p:txBody>
          <a:bodyPr/>
          <a:lstStyle/>
          <a:p>
            <a:pPr>
              <a:defRPr/>
            </a:pPr>
            <a:fld id="{022594AE-C77B-480B-A9A3-5BD35FDE4C45}" type="slidenum">
              <a:rPr lang="en-US" smtClean="0"/>
              <a:pPr>
                <a:defRPr/>
              </a:pPr>
              <a:t>3</a:t>
            </a:fld>
            <a:endParaRPr lang="en-US"/>
          </a:p>
        </p:txBody>
      </p:sp>
      <p:sp>
        <p:nvSpPr>
          <p:cNvPr id="4" name="TextBox 3"/>
          <p:cNvSpPr txBox="1"/>
          <p:nvPr/>
        </p:nvSpPr>
        <p:spPr>
          <a:xfrm>
            <a:off x="638175" y="361950"/>
            <a:ext cx="7486650" cy="5262979"/>
          </a:xfrm>
          <a:prstGeom prst="rect">
            <a:avLst/>
          </a:prstGeom>
          <a:noFill/>
        </p:spPr>
        <p:txBody>
          <a:bodyPr wrap="square" rtlCol="0">
            <a:spAutoFit/>
          </a:bodyPr>
          <a:lstStyle/>
          <a:p>
            <a:r>
              <a:rPr lang="en-US" sz="2400" dirty="0" smtClean="0"/>
              <a:t>Weird things about radio telescopes:</a:t>
            </a:r>
          </a:p>
          <a:p>
            <a:endParaRPr lang="en-US" sz="2400" dirty="0" smtClean="0"/>
          </a:p>
          <a:p>
            <a:r>
              <a:rPr lang="en-US" sz="2400" dirty="0" smtClean="0"/>
              <a:t>FOV and </a:t>
            </a:r>
            <a:r>
              <a:rPr lang="en-US" sz="2400" dirty="0" smtClean="0">
                <a:solidFill>
                  <a:srgbClr val="FFFF00"/>
                </a:solidFill>
              </a:rPr>
              <a:t>angular resolution </a:t>
            </a:r>
            <a:r>
              <a:rPr lang="en-US" sz="2400" dirty="0" smtClean="0"/>
              <a:t>is the same for a radio telescope – one pixel camera. For the 20 Meter = 0.7 degrees</a:t>
            </a:r>
          </a:p>
          <a:p>
            <a:endParaRPr lang="en-US" sz="2400" dirty="0"/>
          </a:p>
          <a:p>
            <a:r>
              <a:rPr lang="en-US" sz="2400" dirty="0" smtClean="0"/>
              <a:t>Exposure Time = Integration time, but a radio telescope must move or map to make an image.</a:t>
            </a:r>
          </a:p>
          <a:p>
            <a:endParaRPr lang="en-US" sz="2400" dirty="0"/>
          </a:p>
          <a:p>
            <a:r>
              <a:rPr lang="en-US" sz="2400" dirty="0" smtClean="0"/>
              <a:t>Sky </a:t>
            </a:r>
            <a:r>
              <a:rPr lang="en-US" sz="2400" dirty="0"/>
              <a:t>patterns: Daisy, Map, On-Off, </a:t>
            </a:r>
            <a:r>
              <a:rPr lang="en-US" sz="2400" dirty="0" smtClean="0"/>
              <a:t>Track</a:t>
            </a:r>
          </a:p>
          <a:p>
            <a:endParaRPr lang="en-US" sz="2400" dirty="0"/>
          </a:p>
          <a:p>
            <a:r>
              <a:rPr lang="en-US" sz="2400" dirty="0" smtClean="0"/>
              <a:t>Two Spectral Modes: </a:t>
            </a:r>
            <a:r>
              <a:rPr lang="en-US" sz="2400" dirty="0"/>
              <a:t>Low </a:t>
            </a:r>
            <a:r>
              <a:rPr lang="en-US" sz="2400" dirty="0" smtClean="0"/>
              <a:t>/</a:t>
            </a:r>
            <a:r>
              <a:rPr lang="en-US" sz="2400" dirty="0"/>
              <a:t>High </a:t>
            </a:r>
            <a:r>
              <a:rPr lang="en-US" sz="2400" dirty="0" smtClean="0">
                <a:solidFill>
                  <a:srgbClr val="FFFF00"/>
                </a:solidFill>
              </a:rPr>
              <a:t>resolution</a:t>
            </a:r>
            <a:endParaRPr lang="en-US" sz="2400" dirty="0">
              <a:solidFill>
                <a:srgbClr val="FFFF00"/>
              </a:solidFill>
            </a:endParaRPr>
          </a:p>
          <a:p>
            <a:endParaRPr lang="en-US" sz="2400" dirty="0"/>
          </a:p>
        </p:txBody>
      </p:sp>
    </p:spTree>
    <p:extLst>
      <p:ext uri="{BB962C8B-B14F-4D97-AF65-F5344CB8AC3E}">
        <p14:creationId xmlns:p14="http://schemas.microsoft.com/office/powerpoint/2010/main" val="1563028280"/>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chemeClr val="bg1"/>
                </a:solidFill>
              </a:rPr>
              <a:t>Low Resolution/High resolution?</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en-US" smtClean="0"/>
              <a:t>NRAO/AUI/NSF</a:t>
            </a:r>
            <a:endParaRPr lang="en-US"/>
          </a:p>
        </p:txBody>
      </p:sp>
      <p:sp>
        <p:nvSpPr>
          <p:cNvPr id="5" name="Slide Number Placeholder 4"/>
          <p:cNvSpPr>
            <a:spLocks noGrp="1"/>
          </p:cNvSpPr>
          <p:nvPr>
            <p:ph type="sldNum" sz="quarter" idx="12"/>
          </p:nvPr>
        </p:nvSpPr>
        <p:spPr/>
        <p:txBody>
          <a:bodyPr/>
          <a:lstStyle/>
          <a:p>
            <a:pPr>
              <a:defRPr/>
            </a:pPr>
            <a:fld id="{7EB611B6-5BDF-4C5F-8501-79361FBF1682}" type="slidenum">
              <a:rPr lang="en-US" smtClean="0"/>
              <a:pPr>
                <a:defRPr/>
              </a:pPr>
              <a:t>4</a:t>
            </a:fld>
            <a:endParaRPr lang="en-US"/>
          </a:p>
        </p:txBody>
      </p:sp>
      <p:pic>
        <p:nvPicPr>
          <p:cNvPr id="7" name="Picture 2" descr="radi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0724" y="644646"/>
            <a:ext cx="5783263" cy="584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061289"/>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title"/>
          </p:nvPr>
        </p:nvSpPr>
        <p:spPr>
          <a:xfrm>
            <a:off x="1308100" y="152400"/>
            <a:ext cx="7835900" cy="838200"/>
          </a:xfrm>
        </p:spPr>
        <p:txBody>
          <a:bodyPr>
            <a:normAutofit fontScale="90000"/>
          </a:bodyPr>
          <a:lstStyle/>
          <a:p>
            <a:r>
              <a:rPr lang="en-US" sz="3600" smtClean="0"/>
              <a:t/>
            </a:r>
            <a:br>
              <a:rPr lang="en-US" sz="3600" smtClean="0"/>
            </a:br>
            <a:endParaRPr lang="en-US" smtClean="0"/>
          </a:p>
        </p:txBody>
      </p:sp>
      <p:graphicFrame>
        <p:nvGraphicFramePr>
          <p:cNvPr id="3" name="Table 2"/>
          <p:cNvGraphicFramePr>
            <a:graphicFrameLocks noGrp="1"/>
          </p:cNvGraphicFramePr>
          <p:nvPr>
            <p:extLst>
              <p:ext uri="{D42A27DB-BD31-4B8C-83A1-F6EECF244321}">
                <p14:modId xmlns:p14="http://schemas.microsoft.com/office/powerpoint/2010/main" val="555966384"/>
              </p:ext>
            </p:extLst>
          </p:nvPr>
        </p:nvGraphicFramePr>
        <p:xfrm>
          <a:off x="75758" y="367094"/>
          <a:ext cx="8826366" cy="5943600"/>
        </p:xfrm>
        <a:graphic>
          <a:graphicData uri="http://schemas.openxmlformats.org/drawingml/2006/table">
            <a:tbl>
              <a:tblPr firstRow="1" bandRow="1">
                <a:tableStyleId>{F5AB1C69-6EDB-4FF4-983F-18BD219EF322}</a:tableStyleId>
              </a:tblPr>
              <a:tblGrid>
                <a:gridCol w="1310280">
                  <a:extLst>
                    <a:ext uri="{9D8B030D-6E8A-4147-A177-3AD203B41FA5}">
                      <a16:colId xmlns:a16="http://schemas.microsoft.com/office/drawing/2014/main" val="3313735694"/>
                    </a:ext>
                  </a:extLst>
                </a:gridCol>
                <a:gridCol w="1934678">
                  <a:extLst>
                    <a:ext uri="{9D8B030D-6E8A-4147-A177-3AD203B41FA5}">
                      <a16:colId xmlns:a16="http://schemas.microsoft.com/office/drawing/2014/main" val="2255237587"/>
                    </a:ext>
                  </a:extLst>
                </a:gridCol>
                <a:gridCol w="3374817">
                  <a:extLst>
                    <a:ext uri="{9D8B030D-6E8A-4147-A177-3AD203B41FA5}">
                      <a16:colId xmlns:a16="http://schemas.microsoft.com/office/drawing/2014/main" val="1019400757"/>
                    </a:ext>
                  </a:extLst>
                </a:gridCol>
                <a:gridCol w="2206591">
                  <a:extLst>
                    <a:ext uri="{9D8B030D-6E8A-4147-A177-3AD203B41FA5}">
                      <a16:colId xmlns:a16="http://schemas.microsoft.com/office/drawing/2014/main" val="818376181"/>
                    </a:ext>
                  </a:extLst>
                </a:gridCol>
              </a:tblGrid>
              <a:tr h="518430">
                <a:tc>
                  <a:txBody>
                    <a:bodyPr/>
                    <a:lstStyle/>
                    <a:p>
                      <a:r>
                        <a:rPr lang="en-US" dirty="0" smtClean="0">
                          <a:latin typeface="Calibri" panose="020F0502020204030204" pitchFamily="34" charset="0"/>
                        </a:rPr>
                        <a:t>Sky</a:t>
                      </a:r>
                      <a:r>
                        <a:rPr lang="en-US" baseline="0" dirty="0" smtClean="0">
                          <a:latin typeface="Calibri" panose="020F0502020204030204" pitchFamily="34" charset="0"/>
                        </a:rPr>
                        <a:t> Pattern</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Spectral resolution</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Why?</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Example</a:t>
                      </a:r>
                      <a:endParaRPr lang="en-US" dirty="0">
                        <a:latin typeface="Calibri" panose="020F0502020204030204" pitchFamily="34" charset="0"/>
                      </a:endParaRPr>
                    </a:p>
                  </a:txBody>
                  <a:tcPr/>
                </a:tc>
                <a:extLst>
                  <a:ext uri="{0D108BD9-81ED-4DB2-BD59-A6C34878D82A}">
                    <a16:rowId xmlns:a16="http://schemas.microsoft.com/office/drawing/2014/main" val="2149395672"/>
                  </a:ext>
                </a:extLst>
              </a:tr>
              <a:tr h="638535">
                <a:tc>
                  <a:txBody>
                    <a:bodyPr/>
                    <a:lstStyle/>
                    <a:p>
                      <a:r>
                        <a:rPr lang="en-US" dirty="0" smtClean="0">
                          <a:latin typeface="Calibri" panose="020F0502020204030204" pitchFamily="34" charset="0"/>
                        </a:rPr>
                        <a:t>On-off</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Low and high</a:t>
                      </a:r>
                      <a:endParaRPr lang="en-US" dirty="0">
                        <a:latin typeface="Calibri" panose="020F0502020204030204" pitchFamily="34" charset="0"/>
                      </a:endParaRPr>
                    </a:p>
                  </a:txBody>
                  <a:tcPr/>
                </a:tc>
                <a:tc>
                  <a:txBody>
                    <a:bodyPr/>
                    <a:lstStyle/>
                    <a:p>
                      <a:pPr marL="285750" indent="-285750">
                        <a:buFont typeface="Arial" panose="020B0604020202020204" pitchFamily="34" charset="0"/>
                        <a:buChar char="•"/>
                      </a:pPr>
                      <a:r>
                        <a:rPr lang="en-US" dirty="0" smtClean="0">
                          <a:latin typeface="Calibri" panose="020F0502020204030204" pitchFamily="34" charset="0"/>
                        </a:rPr>
                        <a:t>Good for measuring</a:t>
                      </a:r>
                      <a:r>
                        <a:rPr lang="en-US" baseline="0" dirty="0" smtClean="0">
                          <a:latin typeface="Calibri" panose="020F0502020204030204" pitchFamily="34" charset="0"/>
                        </a:rPr>
                        <a:t> intensity of your object.</a:t>
                      </a:r>
                      <a:endParaRPr lang="en-US" dirty="0" smtClean="0">
                        <a:latin typeface="Calibri" panose="020F0502020204030204" pitchFamily="34" charset="0"/>
                      </a:endParaRPr>
                    </a:p>
                    <a:p>
                      <a:pPr marL="285750" indent="-285750">
                        <a:buFont typeface="Arial" panose="020B0604020202020204" pitchFamily="34" charset="0"/>
                        <a:buChar char="•"/>
                      </a:pPr>
                      <a:r>
                        <a:rPr lang="en-US" dirty="0" smtClean="0">
                          <a:latin typeface="Calibri" panose="020F0502020204030204" pitchFamily="34" charset="0"/>
                        </a:rPr>
                        <a:t>Can add multiples together in hi-res mode to look for extragalactic hydrogen</a:t>
                      </a:r>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extLst>
                  <a:ext uri="{0D108BD9-81ED-4DB2-BD59-A6C34878D82A}">
                    <a16:rowId xmlns:a16="http://schemas.microsoft.com/office/drawing/2014/main" val="3456300566"/>
                  </a:ext>
                </a:extLst>
              </a:tr>
              <a:tr h="638535">
                <a:tc>
                  <a:txBody>
                    <a:bodyPr/>
                    <a:lstStyle/>
                    <a:p>
                      <a:r>
                        <a:rPr lang="en-US" dirty="0" smtClean="0">
                          <a:latin typeface="Calibri" panose="020F0502020204030204" pitchFamily="34" charset="0"/>
                        </a:rPr>
                        <a:t>Daisy</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Low</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Traces a flower-petal pattern. Good for measuring the strength of a source.</a:t>
                      </a:r>
                    </a:p>
                    <a:p>
                      <a:endParaRPr lang="en-US" dirty="0" smtClean="0">
                        <a:latin typeface="Calibri" panose="020F0502020204030204" pitchFamily="34" charset="0"/>
                      </a:endParaRPr>
                    </a:p>
                    <a:p>
                      <a:endParaRPr lang="en-US" dirty="0" smtClean="0">
                        <a:latin typeface="Calibri" panose="020F0502020204030204" pitchFamily="34" charset="0"/>
                      </a:endParaRPr>
                    </a:p>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extLst>
                  <a:ext uri="{0D108BD9-81ED-4DB2-BD59-A6C34878D82A}">
                    <a16:rowId xmlns:a16="http://schemas.microsoft.com/office/drawing/2014/main" val="2862110725"/>
                  </a:ext>
                </a:extLst>
              </a:tr>
              <a:tr h="638535">
                <a:tc>
                  <a:txBody>
                    <a:bodyPr/>
                    <a:lstStyle/>
                    <a:p>
                      <a:r>
                        <a:rPr lang="en-US" dirty="0" smtClean="0">
                          <a:latin typeface="Calibri" panose="020F0502020204030204" pitchFamily="34" charset="0"/>
                        </a:rPr>
                        <a:t>Map</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Low</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Good</a:t>
                      </a:r>
                      <a:r>
                        <a:rPr lang="en-US" baseline="0" dirty="0" smtClean="0">
                          <a:latin typeface="Calibri" panose="020F0502020204030204" pitchFamily="34" charset="0"/>
                        </a:rPr>
                        <a:t> for making an image of an area of sky. Must be several degrees on a side!</a:t>
                      </a:r>
                    </a:p>
                    <a:p>
                      <a:r>
                        <a:rPr lang="en-US" baseline="0" dirty="0" smtClean="0">
                          <a:latin typeface="Calibri" panose="020F0502020204030204" pitchFamily="34" charset="0"/>
                        </a:rPr>
                        <a:t>EG: Nebulae, galactic plane</a:t>
                      </a:r>
                    </a:p>
                    <a:p>
                      <a:endParaRPr lang="en-US" dirty="0">
                        <a:latin typeface="Calibri" panose="020F0502020204030204" pitchFamily="34" charset="0"/>
                      </a:endParaRPr>
                    </a:p>
                  </a:txBody>
                  <a:tcPr/>
                </a:tc>
                <a:tc>
                  <a:txBody>
                    <a:bodyPr/>
                    <a:lstStyle/>
                    <a:p>
                      <a:endParaRPr lang="en-US" sz="1050" dirty="0">
                        <a:latin typeface="Calibri" panose="020F0502020204030204" pitchFamily="34" charset="0"/>
                      </a:endParaRPr>
                    </a:p>
                  </a:txBody>
                  <a:tcPr/>
                </a:tc>
                <a:extLst>
                  <a:ext uri="{0D108BD9-81ED-4DB2-BD59-A6C34878D82A}">
                    <a16:rowId xmlns:a16="http://schemas.microsoft.com/office/drawing/2014/main" val="2233198062"/>
                  </a:ext>
                </a:extLst>
              </a:tr>
              <a:tr h="638535">
                <a:tc>
                  <a:txBody>
                    <a:bodyPr/>
                    <a:lstStyle/>
                    <a:p>
                      <a:r>
                        <a:rPr lang="en-US" dirty="0" smtClean="0">
                          <a:latin typeface="Calibri" panose="020F0502020204030204" pitchFamily="34" charset="0"/>
                        </a:rPr>
                        <a:t>Track</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High</a:t>
                      </a:r>
                      <a:endParaRPr lang="en-US" dirty="0">
                        <a:latin typeface="Calibri" panose="020F0502020204030204" pitchFamily="34" charset="0"/>
                      </a:endParaRPr>
                    </a:p>
                  </a:txBody>
                  <a:tcPr/>
                </a:tc>
                <a:tc>
                  <a:txBody>
                    <a:bodyPr/>
                    <a:lstStyle/>
                    <a:p>
                      <a:r>
                        <a:rPr lang="en-US" dirty="0" smtClean="0">
                          <a:latin typeface="Calibri" panose="020F0502020204030204" pitchFamily="34" charset="0"/>
                        </a:rPr>
                        <a:t>good for observing spectra in high-resolution mode</a:t>
                      </a:r>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extLst>
                  <a:ext uri="{0D108BD9-81ED-4DB2-BD59-A6C34878D82A}">
                    <a16:rowId xmlns:a16="http://schemas.microsoft.com/office/drawing/2014/main" val="3433590059"/>
                  </a:ext>
                </a:extLst>
              </a:tr>
            </a:tbl>
          </a:graphicData>
        </a:graphic>
      </p:graphicFrame>
      <p:pic>
        <p:nvPicPr>
          <p:cNvPr id="4" name="Picture 3"/>
          <p:cNvPicPr>
            <a:picLocks noChangeAspect="1"/>
          </p:cNvPicPr>
          <p:nvPr/>
        </p:nvPicPr>
        <p:blipFill rotWithShape="1">
          <a:blip r:embed="rId3"/>
          <a:srcRect t="6774"/>
          <a:stretch/>
        </p:blipFill>
        <p:spPr>
          <a:xfrm>
            <a:off x="6707220" y="981776"/>
            <a:ext cx="2108276" cy="1589421"/>
          </a:xfrm>
          <a:prstGeom prst="rect">
            <a:avLst/>
          </a:prstGeom>
        </p:spPr>
      </p:pic>
      <p:pic>
        <p:nvPicPr>
          <p:cNvPr id="5" name="Picture 4"/>
          <p:cNvPicPr>
            <a:picLocks noChangeAspect="1"/>
          </p:cNvPicPr>
          <p:nvPr/>
        </p:nvPicPr>
        <p:blipFill>
          <a:blip r:embed="rId4"/>
          <a:stretch>
            <a:fillRect/>
          </a:stretch>
        </p:blipFill>
        <p:spPr>
          <a:xfrm>
            <a:off x="6822723" y="2641669"/>
            <a:ext cx="1907391" cy="1483182"/>
          </a:xfrm>
          <a:prstGeom prst="rect">
            <a:avLst/>
          </a:prstGeom>
        </p:spPr>
      </p:pic>
      <p:pic>
        <p:nvPicPr>
          <p:cNvPr id="6" name="Picture 5"/>
          <p:cNvPicPr>
            <a:picLocks noChangeAspect="1"/>
          </p:cNvPicPr>
          <p:nvPr/>
        </p:nvPicPr>
        <p:blipFill>
          <a:blip r:embed="rId5"/>
          <a:stretch>
            <a:fillRect/>
          </a:stretch>
        </p:blipFill>
        <p:spPr>
          <a:xfrm>
            <a:off x="6822723" y="4226226"/>
            <a:ext cx="1515439" cy="1381807"/>
          </a:xfrm>
          <a:prstGeom prst="rect">
            <a:avLst/>
          </a:prstGeom>
        </p:spPr>
      </p:pic>
      <p:sp>
        <p:nvSpPr>
          <p:cNvPr id="7" name="TextBox 6"/>
          <p:cNvSpPr txBox="1"/>
          <p:nvPr/>
        </p:nvSpPr>
        <p:spPr>
          <a:xfrm>
            <a:off x="7457432" y="5346423"/>
            <a:ext cx="1358064" cy="261610"/>
          </a:xfrm>
          <a:prstGeom prst="rect">
            <a:avLst/>
          </a:prstGeom>
          <a:solidFill>
            <a:srgbClr val="FFFFFF"/>
          </a:solidFill>
        </p:spPr>
        <p:txBody>
          <a:bodyPr wrap="none" rtlCol="0">
            <a:spAutoFit/>
          </a:bodyPr>
          <a:lstStyle/>
          <a:p>
            <a:r>
              <a:rPr lang="en-US" sz="1100" dirty="0">
                <a:latin typeface="Calibri" panose="020F0502020204030204" pitchFamily="34" charset="0"/>
                <a:hlinkClick r:id="rId6"/>
              </a:rPr>
              <a:t>https://</a:t>
            </a:r>
            <a:r>
              <a:rPr lang="en-US" sz="1100" dirty="0" smtClean="0">
                <a:latin typeface="Calibri" panose="020F0502020204030204" pitchFamily="34" charset="0"/>
                <a:hlinkClick r:id="rId6"/>
              </a:rPr>
              <a:t>goo.gl/bryIdj</a:t>
            </a:r>
            <a:endParaRPr lang="en-US" sz="1100" dirty="0">
              <a:latin typeface="Calibri" panose="020F0502020204030204" pitchFamily="34" charset="0"/>
            </a:endParaRPr>
          </a:p>
        </p:txBody>
      </p:sp>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Data Products</a:t>
            </a:r>
            <a:br>
              <a:rPr lang="en-US" dirty="0" smtClean="0"/>
            </a:br>
            <a:endParaRPr lang="en-US" dirty="0"/>
          </a:p>
        </p:txBody>
      </p:sp>
      <p:sp>
        <p:nvSpPr>
          <p:cNvPr id="3" name="Content Placeholder 2"/>
          <p:cNvSpPr>
            <a:spLocks noGrp="1"/>
          </p:cNvSpPr>
          <p:nvPr>
            <p:ph idx="1"/>
          </p:nvPr>
        </p:nvSpPr>
        <p:spPr>
          <a:xfrm>
            <a:off x="457198" y="1019175"/>
            <a:ext cx="8229600" cy="1200150"/>
          </a:xfrm>
        </p:spPr>
        <p:txBody>
          <a:bodyPr>
            <a:normAutofit fontScale="55000" lnSpcReduction="20000"/>
          </a:bodyPr>
          <a:lstStyle/>
          <a:p>
            <a:pPr marL="137160" indent="0">
              <a:buNone/>
            </a:pPr>
            <a:r>
              <a:rPr lang="en-US" dirty="0" smtClean="0">
                <a:latin typeface="Arial" panose="020B0604020202020204" pitchFamily="34" charset="0"/>
                <a:cs typeface="Arial" panose="020B0604020202020204" pitchFamily="34" charset="0"/>
              </a:rPr>
              <a:t>currently not integrated with Skynet, but are archived at the Green Bank Observatory:</a:t>
            </a:r>
          </a:p>
          <a:p>
            <a:r>
              <a:rPr lang="en-US" dirty="0" smtClean="0">
                <a:latin typeface="Arial" panose="020B0604020202020204" pitchFamily="34" charset="0"/>
                <a:cs typeface="Arial" panose="020B0604020202020204" pitchFamily="34" charset="0"/>
              </a:rPr>
              <a:t>Radio Observing</a:t>
            </a:r>
          </a:p>
          <a:p>
            <a:r>
              <a:rPr lang="en-US" dirty="0" smtClean="0">
                <a:latin typeface="Arial" panose="020B0604020202020204" pitchFamily="34" charset="0"/>
                <a:cs typeface="Arial" panose="020B0604020202020204" pitchFamily="34" charset="0"/>
              </a:rPr>
              <a:t>Click on ID</a:t>
            </a:r>
          </a:p>
          <a:p>
            <a:r>
              <a:rPr lang="en-US" dirty="0" smtClean="0">
                <a:latin typeface="Arial" panose="020B0604020202020204" pitchFamily="34" charset="0"/>
                <a:cs typeface="Arial" panose="020B0604020202020204" pitchFamily="34" charset="0"/>
              </a:rPr>
              <a:t>Link to observatory </a:t>
            </a:r>
            <a:r>
              <a:rPr lang="en-US" dirty="0" err="1" smtClean="0">
                <a:latin typeface="Arial" panose="020B0604020202020204" pitchFamily="34" charset="0"/>
                <a:cs typeface="Arial" panose="020B0604020202020204" pitchFamily="34" charset="0"/>
              </a:rPr>
              <a:t>url</a:t>
            </a:r>
            <a:endParaRPr lang="en-US" dirty="0">
              <a:latin typeface="Arial" panose="020B060402020202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pPr>
              <a:defRPr/>
            </a:pPr>
            <a:r>
              <a:rPr lang="en-US" smtClean="0"/>
              <a:t>NRAO/AUI/NSF</a:t>
            </a:r>
            <a:endParaRPr lang="en-US"/>
          </a:p>
        </p:txBody>
      </p:sp>
      <p:sp>
        <p:nvSpPr>
          <p:cNvPr id="5" name="Slide Number Placeholder 4"/>
          <p:cNvSpPr>
            <a:spLocks noGrp="1"/>
          </p:cNvSpPr>
          <p:nvPr>
            <p:ph type="sldNum" sz="quarter" idx="12"/>
          </p:nvPr>
        </p:nvSpPr>
        <p:spPr/>
        <p:txBody>
          <a:bodyPr/>
          <a:lstStyle/>
          <a:p>
            <a:pPr>
              <a:defRPr/>
            </a:pPr>
            <a:fld id="{7EB611B6-5BDF-4C5F-8501-79361FBF1682}" type="slidenum">
              <a:rPr lang="en-US" smtClean="0"/>
              <a:pPr>
                <a:defRPr/>
              </a:pPr>
              <a:t>6</a:t>
            </a:fld>
            <a:endParaRPr lang="en-US"/>
          </a:p>
        </p:txBody>
      </p:sp>
      <p:pic>
        <p:nvPicPr>
          <p:cNvPr id="7" name="Picture 6"/>
          <p:cNvPicPr>
            <a:picLocks noChangeAspect="1"/>
          </p:cNvPicPr>
          <p:nvPr/>
        </p:nvPicPr>
        <p:blipFill>
          <a:blip r:embed="rId3"/>
          <a:stretch>
            <a:fillRect/>
          </a:stretch>
        </p:blipFill>
        <p:spPr>
          <a:xfrm>
            <a:off x="457198" y="2241467"/>
            <a:ext cx="8001000" cy="1457325"/>
          </a:xfrm>
          <a:prstGeom prst="rect">
            <a:avLst/>
          </a:prstGeom>
        </p:spPr>
      </p:pic>
      <p:sp>
        <p:nvSpPr>
          <p:cNvPr id="8" name="Rectangle 7"/>
          <p:cNvSpPr/>
          <p:nvPr/>
        </p:nvSpPr>
        <p:spPr>
          <a:xfrm>
            <a:off x="577517" y="2988344"/>
            <a:ext cx="866273" cy="61920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stretch>
            <a:fillRect/>
          </a:stretch>
        </p:blipFill>
        <p:spPr>
          <a:xfrm>
            <a:off x="409573" y="4695825"/>
            <a:ext cx="8324850" cy="2085975"/>
          </a:xfrm>
          <a:prstGeom prst="rect">
            <a:avLst/>
          </a:prstGeom>
        </p:spPr>
      </p:pic>
      <p:cxnSp>
        <p:nvCxnSpPr>
          <p:cNvPr id="13" name="Straight Arrow Connector 12"/>
          <p:cNvCxnSpPr/>
          <p:nvPr/>
        </p:nvCxnSpPr>
        <p:spPr>
          <a:xfrm>
            <a:off x="1443790" y="3607552"/>
            <a:ext cx="3965608" cy="254299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374026"/>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Searching the Archive</a:t>
            </a:r>
            <a:br>
              <a:rPr lang="en-US" dirty="0" smtClean="0"/>
            </a:br>
            <a:r>
              <a:rPr lang="en-US" dirty="0" smtClean="0"/>
              <a:t>Getting Advice</a:t>
            </a:r>
            <a:endParaRPr lang="en-US" dirty="0"/>
          </a:p>
        </p:txBody>
      </p:sp>
      <p:sp>
        <p:nvSpPr>
          <p:cNvPr id="4" name="Footer Placeholder 3"/>
          <p:cNvSpPr>
            <a:spLocks noGrp="1"/>
          </p:cNvSpPr>
          <p:nvPr>
            <p:ph type="ftr" sz="quarter" idx="11"/>
          </p:nvPr>
        </p:nvSpPr>
        <p:spPr/>
        <p:txBody>
          <a:bodyPr/>
          <a:lstStyle/>
          <a:p>
            <a:pPr>
              <a:defRPr/>
            </a:pPr>
            <a:r>
              <a:rPr lang="en-US" smtClean="0"/>
              <a:t>NRAO/AUI/NSF</a:t>
            </a:r>
            <a:endParaRPr lang="en-US"/>
          </a:p>
        </p:txBody>
      </p:sp>
      <p:sp>
        <p:nvSpPr>
          <p:cNvPr id="5" name="Slide Number Placeholder 4"/>
          <p:cNvSpPr>
            <a:spLocks noGrp="1"/>
          </p:cNvSpPr>
          <p:nvPr>
            <p:ph type="sldNum" sz="quarter" idx="12"/>
          </p:nvPr>
        </p:nvSpPr>
        <p:spPr/>
        <p:txBody>
          <a:bodyPr/>
          <a:lstStyle/>
          <a:p>
            <a:pPr>
              <a:defRPr/>
            </a:pPr>
            <a:fld id="{7EB611B6-5BDF-4C5F-8501-79361FBF1682}" type="slidenum">
              <a:rPr lang="en-US" smtClean="0"/>
              <a:pPr>
                <a:defRPr/>
              </a:pPr>
              <a:t>7</a:t>
            </a:fld>
            <a:endParaRPr lang="en-US"/>
          </a:p>
        </p:txBody>
      </p:sp>
      <p:pic>
        <p:nvPicPr>
          <p:cNvPr id="7" name="Picture 6"/>
          <p:cNvPicPr>
            <a:picLocks noChangeAspect="1"/>
          </p:cNvPicPr>
          <p:nvPr/>
        </p:nvPicPr>
        <p:blipFill>
          <a:blip r:embed="rId2"/>
          <a:stretch>
            <a:fillRect/>
          </a:stretch>
        </p:blipFill>
        <p:spPr>
          <a:xfrm>
            <a:off x="288758" y="2434752"/>
            <a:ext cx="8744100" cy="3743168"/>
          </a:xfrm>
          <a:prstGeom prst="rect">
            <a:avLst/>
          </a:prstGeom>
        </p:spPr>
      </p:pic>
      <p:sp>
        <p:nvSpPr>
          <p:cNvPr id="9" name="Down Arrow 8"/>
          <p:cNvSpPr/>
          <p:nvPr/>
        </p:nvSpPr>
        <p:spPr>
          <a:xfrm>
            <a:off x="4389120" y="2868328"/>
            <a:ext cx="462013" cy="65451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own Arrow 9"/>
          <p:cNvSpPr/>
          <p:nvPr/>
        </p:nvSpPr>
        <p:spPr>
          <a:xfrm rot="5400000">
            <a:off x="2893194" y="5234539"/>
            <a:ext cx="462013" cy="65451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974920" y="1528048"/>
            <a:ext cx="7352526" cy="646331"/>
          </a:xfrm>
          <a:prstGeom prst="rect">
            <a:avLst/>
          </a:prstGeom>
          <a:solidFill>
            <a:schemeClr val="tx1"/>
          </a:solidFill>
        </p:spPr>
        <p:txBody>
          <a:bodyPr wrap="none" rtlCol="0">
            <a:spAutoFit/>
          </a:bodyPr>
          <a:lstStyle/>
          <a:p>
            <a:r>
              <a:rPr lang="en-US" dirty="0">
                <a:solidFill>
                  <a:srgbClr val="00B0F0"/>
                </a:solidFill>
                <a:hlinkClick r:id="rId3"/>
              </a:rPr>
              <a:t>http://www.gb.nrao.edu/20m</a:t>
            </a:r>
            <a:r>
              <a:rPr lang="en-US" dirty="0" smtClean="0">
                <a:solidFill>
                  <a:srgbClr val="00B0F0"/>
                </a:solidFill>
                <a:hlinkClick r:id="rId3"/>
              </a:rPr>
              <a:t>/</a:t>
            </a:r>
            <a:endParaRPr lang="en-US" dirty="0">
              <a:solidFill>
                <a:srgbClr val="00B0F0"/>
              </a:solidFill>
            </a:endParaRPr>
          </a:p>
        </p:txBody>
      </p:sp>
    </p:spTree>
    <p:extLst>
      <p:ext uri="{BB962C8B-B14F-4D97-AF65-F5344CB8AC3E}">
        <p14:creationId xmlns:p14="http://schemas.microsoft.com/office/powerpoint/2010/main" val="1029313624"/>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685800" y="2209800"/>
            <a:ext cx="7772400" cy="3962400"/>
          </a:xfrm>
        </p:spPr>
        <p:txBody>
          <a:bodyPr/>
          <a:lstStyle/>
          <a:p>
            <a:pPr>
              <a:buFontTx/>
              <a:buNone/>
              <a:defRPr/>
            </a:pPr>
            <a:r>
              <a:rPr lang="en-US" sz="4800" dirty="0" smtClean="0"/>
              <a:t> </a:t>
            </a:r>
          </a:p>
          <a:p>
            <a:pPr lvl="1">
              <a:buFontTx/>
              <a:buNone/>
              <a:defRPr/>
            </a:pPr>
            <a:r>
              <a:rPr lang="en-US" sz="3600" b="1" dirty="0">
                <a:effectLst>
                  <a:outerShdw blurRad="38100" dist="38100" dir="2700000" algn="tl">
                    <a:srgbClr val="000000"/>
                  </a:outerShdw>
                </a:effectLst>
                <a:latin typeface="Arial" panose="020B0604020202020204" pitchFamily="34" charset="0"/>
                <a:cs typeface="Arial" panose="020B0604020202020204" pitchFamily="34" charset="0"/>
              </a:rPr>
              <a:t> </a:t>
            </a:r>
            <a:r>
              <a:rPr lang="en-US" sz="3600" b="1" dirty="0" smtClean="0">
                <a:effectLst>
                  <a:outerShdw blurRad="38100" dist="38100" dir="2700000" algn="tl">
                    <a:srgbClr val="000000"/>
                  </a:outerShdw>
                </a:effectLst>
                <a:latin typeface="Arial" panose="020B0604020202020204" pitchFamily="34" charset="0"/>
                <a:cs typeface="Arial" panose="020B0604020202020204" pitchFamily="34" charset="0"/>
              </a:rPr>
              <a:t>Looking for atomic and molecular transitions (spectral lines)</a:t>
            </a:r>
            <a:r>
              <a:rPr lang="en-US" dirty="0" smtClean="0">
                <a:effectLst>
                  <a:outerShdw blurRad="38100" dist="38100" dir="2700000" algn="tl">
                    <a:srgbClr val="000000"/>
                  </a:outerShdw>
                </a:effectLst>
                <a:latin typeface="Arial" panose="020B0604020202020204" pitchFamily="34" charset="0"/>
                <a:cs typeface="Arial" panose="020B0604020202020204" pitchFamily="34" charset="0"/>
              </a:rPr>
              <a:t> </a:t>
            </a:r>
          </a:p>
          <a:p>
            <a:pPr lvl="1">
              <a:buFontTx/>
              <a:buNone/>
              <a:defRPr/>
            </a:pPr>
            <a:r>
              <a:rPr lang="en-US" dirty="0" smtClean="0">
                <a:effectLst>
                  <a:outerShdw blurRad="38100" dist="38100" dir="2700000" algn="tl">
                    <a:srgbClr val="000000"/>
                  </a:outerShdw>
                </a:effectLst>
                <a:latin typeface="Arial" panose="020B0604020202020204" pitchFamily="34" charset="0"/>
                <a:cs typeface="Arial" panose="020B0604020202020204" pitchFamily="34" charset="0"/>
              </a:rPr>
              <a:t>Atomic Hydrogen  and Hydroxyl  can be observed with the 20 Meter.</a:t>
            </a:r>
          </a:p>
        </p:txBody>
      </p:sp>
      <p:sp>
        <p:nvSpPr>
          <p:cNvPr id="23554" name="Footer Placeholder 4"/>
          <p:cNvSpPr>
            <a:spLocks noGrp="1"/>
          </p:cNvSpPr>
          <p:nvPr>
            <p:ph type="ftr" sz="quarter" idx="11"/>
          </p:nvPr>
        </p:nvSpPr>
        <p:spPr>
          <a:noFill/>
        </p:spPr>
        <p:txBody>
          <a:bodyPr/>
          <a:lstStyle/>
          <a:p>
            <a:r>
              <a:rPr lang="en-US" smtClean="0"/>
              <a:t>NRAO/AUI/NSF</a:t>
            </a:r>
          </a:p>
        </p:txBody>
      </p:sp>
      <p:sp>
        <p:nvSpPr>
          <p:cNvPr id="23555" name="Slide Number Placeholder 5"/>
          <p:cNvSpPr>
            <a:spLocks noGrp="1"/>
          </p:cNvSpPr>
          <p:nvPr>
            <p:ph type="sldNum" sz="quarter" idx="12"/>
          </p:nvPr>
        </p:nvSpPr>
        <p:spPr>
          <a:noFill/>
        </p:spPr>
        <p:txBody>
          <a:bodyPr/>
          <a:lstStyle/>
          <a:p>
            <a:fld id="{CB2FBC98-DC0B-419B-85C0-C0FA64FCC9AA}" type="slidenum">
              <a:rPr lang="en-US" smtClean="0"/>
              <a:pPr/>
              <a:t>8</a:t>
            </a:fld>
            <a:endParaRPr lang="en-US" smtClean="0"/>
          </a:p>
        </p:txBody>
      </p:sp>
      <p:sp>
        <p:nvSpPr>
          <p:cNvPr id="23557" name="Line 4"/>
          <p:cNvSpPr>
            <a:spLocks noChangeShapeType="1"/>
          </p:cNvSpPr>
          <p:nvPr/>
        </p:nvSpPr>
        <p:spPr bwMode="auto">
          <a:xfrm>
            <a:off x="762000" y="1828800"/>
            <a:ext cx="7391400" cy="0"/>
          </a:xfrm>
          <a:prstGeom prst="line">
            <a:avLst/>
          </a:prstGeom>
          <a:noFill/>
          <a:ln w="57150">
            <a:solidFill>
              <a:schemeClr val="hlink"/>
            </a:solidFill>
            <a:round/>
            <a:headEnd/>
            <a:tailEnd/>
          </a:ln>
        </p:spPr>
        <p:txBody>
          <a:bodyPr wrap="none" anchor="ctr"/>
          <a:lstStyle/>
          <a:p>
            <a:endParaRPr lang="en-US"/>
          </a:p>
        </p:txBody>
      </p:sp>
      <p:sp>
        <p:nvSpPr>
          <p:cNvPr id="7" name="Rectangle 5"/>
          <p:cNvSpPr>
            <a:spLocks noChangeArrowheads="1"/>
          </p:cNvSpPr>
          <p:nvPr/>
        </p:nvSpPr>
        <p:spPr bwMode="auto">
          <a:xfrm>
            <a:off x="761999" y="657225"/>
            <a:ext cx="4910319" cy="830997"/>
          </a:xfrm>
          <a:prstGeom prst="rect">
            <a:avLst/>
          </a:prstGeom>
          <a:noFill/>
          <a:ln w="9525">
            <a:noFill/>
            <a:miter lim="800000"/>
            <a:headEnd/>
            <a:tailEnd/>
          </a:ln>
          <a:effectLst/>
        </p:spPr>
        <p:txBody>
          <a:bodyPr wrap="none">
            <a:spAutoFit/>
            <a:scene3d>
              <a:camera prst="orthographicFront"/>
              <a:lightRig rig="threePt" dir="t"/>
            </a:scene3d>
            <a:sp3d extrusionH="57150">
              <a:bevelT w="38100" h="38100"/>
            </a:sp3d>
          </a:bodyPr>
          <a:lstStyle/>
          <a:p>
            <a:pPr>
              <a:defRPr/>
            </a:pPr>
            <a:r>
              <a:rPr lang="en-US" sz="4800" b="1" i="1" dirty="0" smtClean="0">
                <a:effectLst>
                  <a:outerShdw blurRad="38100" dist="38100" dir="2700000" algn="tl">
                    <a:srgbClr val="000000"/>
                  </a:outerShdw>
                </a:effectLst>
                <a:latin typeface="Arial" charset="0"/>
              </a:rPr>
              <a:t>High Resolution</a:t>
            </a:r>
            <a:endParaRPr lang="en-US" sz="4800" b="1" i="1" dirty="0">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965952371"/>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2"/>
          <p:cNvSpPr>
            <a:spLocks noGrp="1"/>
          </p:cNvSpPr>
          <p:nvPr>
            <p:ph type="ftr" sz="quarter" idx="11"/>
          </p:nvPr>
        </p:nvSpPr>
        <p:spPr>
          <a:noFill/>
        </p:spPr>
        <p:txBody>
          <a:bodyPr/>
          <a:lstStyle/>
          <a:p>
            <a:r>
              <a:rPr lang="en-US" smtClean="0"/>
              <a:t>NRAO/AUI/NSF</a:t>
            </a:r>
          </a:p>
        </p:txBody>
      </p:sp>
      <p:sp>
        <p:nvSpPr>
          <p:cNvPr id="24579" name="Slide Number Placeholder 3"/>
          <p:cNvSpPr>
            <a:spLocks noGrp="1"/>
          </p:cNvSpPr>
          <p:nvPr>
            <p:ph type="sldNum" sz="quarter" idx="12"/>
          </p:nvPr>
        </p:nvSpPr>
        <p:spPr>
          <a:noFill/>
        </p:spPr>
        <p:txBody>
          <a:bodyPr/>
          <a:lstStyle/>
          <a:p>
            <a:fld id="{BCB73822-6E05-443B-8BC9-49570338ED4F}" type="slidenum">
              <a:rPr lang="en-US" smtClean="0"/>
              <a:pPr/>
              <a:t>9</a:t>
            </a:fld>
            <a:endParaRPr lang="en-US" smtClean="0"/>
          </a:p>
        </p:txBody>
      </p:sp>
      <p:sp>
        <p:nvSpPr>
          <p:cNvPr id="24580" name="Rectangle 2"/>
          <p:cNvSpPr>
            <a:spLocks noGrp="1" noChangeArrowheads="1"/>
          </p:cNvSpPr>
          <p:nvPr>
            <p:ph type="title" idx="4294967295"/>
          </p:nvPr>
        </p:nvSpPr>
        <p:spPr>
          <a:xfrm>
            <a:off x="0" y="609600"/>
            <a:ext cx="7772400" cy="1143000"/>
          </a:xfrm>
        </p:spPr>
        <p:txBody>
          <a:bodyPr/>
          <a:lstStyle/>
          <a:p>
            <a:r>
              <a:rPr lang="en-US" smtClean="0"/>
              <a:t>Gas Spectra</a:t>
            </a:r>
          </a:p>
        </p:txBody>
      </p:sp>
      <p:pic>
        <p:nvPicPr>
          <p:cNvPr id="24581" name="Picture 3" descr="neon"/>
          <p:cNvPicPr>
            <a:picLocks noChangeAspect="1" noChangeArrowheads="1"/>
          </p:cNvPicPr>
          <p:nvPr/>
        </p:nvPicPr>
        <p:blipFill>
          <a:blip r:embed="rId3"/>
          <a:srcRect/>
          <a:stretch>
            <a:fillRect/>
          </a:stretch>
        </p:blipFill>
        <p:spPr bwMode="auto">
          <a:xfrm>
            <a:off x="838200" y="685800"/>
            <a:ext cx="7467600" cy="952500"/>
          </a:xfrm>
          <a:prstGeom prst="rect">
            <a:avLst/>
          </a:prstGeom>
          <a:noFill/>
          <a:ln w="9525">
            <a:noFill/>
            <a:miter lim="800000"/>
            <a:headEnd/>
            <a:tailEnd/>
          </a:ln>
        </p:spPr>
      </p:pic>
      <p:pic>
        <p:nvPicPr>
          <p:cNvPr id="24582" name="Picture 4" descr="hydrogen"/>
          <p:cNvPicPr>
            <a:picLocks noChangeAspect="1" noChangeArrowheads="1"/>
          </p:cNvPicPr>
          <p:nvPr/>
        </p:nvPicPr>
        <p:blipFill>
          <a:blip r:embed="rId4"/>
          <a:srcRect/>
          <a:stretch>
            <a:fillRect/>
          </a:stretch>
        </p:blipFill>
        <p:spPr bwMode="auto">
          <a:xfrm>
            <a:off x="876300" y="4448175"/>
            <a:ext cx="7467600" cy="876300"/>
          </a:xfrm>
          <a:prstGeom prst="rect">
            <a:avLst/>
          </a:prstGeom>
          <a:noFill/>
          <a:ln w="9525">
            <a:noFill/>
            <a:miter lim="800000"/>
            <a:headEnd/>
            <a:tailEnd/>
          </a:ln>
        </p:spPr>
      </p:pic>
      <p:pic>
        <p:nvPicPr>
          <p:cNvPr id="24583" name="Picture 5" descr="sodium"/>
          <p:cNvPicPr>
            <a:picLocks noChangeAspect="1" noChangeArrowheads="1"/>
          </p:cNvPicPr>
          <p:nvPr/>
        </p:nvPicPr>
        <p:blipFill>
          <a:blip r:embed="rId5"/>
          <a:srcRect/>
          <a:stretch>
            <a:fillRect/>
          </a:stretch>
        </p:blipFill>
        <p:spPr bwMode="auto">
          <a:xfrm>
            <a:off x="914400" y="2743200"/>
            <a:ext cx="7467600" cy="952500"/>
          </a:xfrm>
          <a:prstGeom prst="rect">
            <a:avLst/>
          </a:prstGeom>
          <a:noFill/>
          <a:ln w="9525">
            <a:noFill/>
            <a:miter lim="800000"/>
            <a:headEnd/>
            <a:tailEnd/>
          </a:ln>
        </p:spPr>
      </p:pic>
      <p:sp>
        <p:nvSpPr>
          <p:cNvPr id="24584" name="Text Box 6"/>
          <p:cNvSpPr txBox="1">
            <a:spLocks noChangeArrowheads="1"/>
          </p:cNvSpPr>
          <p:nvPr/>
        </p:nvSpPr>
        <p:spPr bwMode="auto">
          <a:xfrm>
            <a:off x="2057400" y="1905000"/>
            <a:ext cx="4876800" cy="366713"/>
          </a:xfrm>
          <a:prstGeom prst="rect">
            <a:avLst/>
          </a:prstGeom>
          <a:noFill/>
          <a:ln w="9525">
            <a:noFill/>
            <a:miter lim="800000"/>
            <a:headEnd/>
            <a:tailEnd/>
          </a:ln>
        </p:spPr>
        <p:txBody>
          <a:bodyPr>
            <a:spAutoFit/>
          </a:bodyPr>
          <a:lstStyle/>
          <a:p>
            <a:pPr algn="ctr">
              <a:spcBef>
                <a:spcPct val="50000"/>
              </a:spcBef>
            </a:pPr>
            <a:r>
              <a:rPr lang="en-US" sz="1800">
                <a:solidFill>
                  <a:srgbClr val="FF0000"/>
                </a:solidFill>
                <a:latin typeface="Arial" charset="0"/>
              </a:rPr>
              <a:t>Neon</a:t>
            </a:r>
          </a:p>
        </p:txBody>
      </p:sp>
      <p:sp>
        <p:nvSpPr>
          <p:cNvPr id="24585" name="Text Box 7"/>
          <p:cNvSpPr txBox="1">
            <a:spLocks noChangeArrowheads="1"/>
          </p:cNvSpPr>
          <p:nvPr/>
        </p:nvSpPr>
        <p:spPr bwMode="auto">
          <a:xfrm>
            <a:off x="4038600" y="3810000"/>
            <a:ext cx="958850" cy="366713"/>
          </a:xfrm>
          <a:prstGeom prst="rect">
            <a:avLst/>
          </a:prstGeom>
          <a:noFill/>
          <a:ln w="9525">
            <a:noFill/>
            <a:miter lim="800000"/>
            <a:headEnd/>
            <a:tailEnd/>
          </a:ln>
        </p:spPr>
        <p:txBody>
          <a:bodyPr wrap="none">
            <a:spAutoFit/>
          </a:bodyPr>
          <a:lstStyle/>
          <a:p>
            <a:pPr algn="ctr"/>
            <a:r>
              <a:rPr lang="en-US" sz="1800">
                <a:solidFill>
                  <a:srgbClr val="FF0000"/>
                </a:solidFill>
                <a:latin typeface="Arial" charset="0"/>
              </a:rPr>
              <a:t>Sodium</a:t>
            </a:r>
          </a:p>
        </p:txBody>
      </p:sp>
      <p:sp>
        <p:nvSpPr>
          <p:cNvPr id="24586" name="Text Box 8"/>
          <p:cNvSpPr txBox="1">
            <a:spLocks noChangeArrowheads="1"/>
          </p:cNvSpPr>
          <p:nvPr/>
        </p:nvSpPr>
        <p:spPr bwMode="auto">
          <a:xfrm>
            <a:off x="3962400" y="5638800"/>
            <a:ext cx="1174750" cy="366713"/>
          </a:xfrm>
          <a:prstGeom prst="rect">
            <a:avLst/>
          </a:prstGeom>
          <a:noFill/>
          <a:ln w="9525">
            <a:noFill/>
            <a:miter lim="800000"/>
            <a:headEnd/>
            <a:tailEnd/>
          </a:ln>
        </p:spPr>
        <p:txBody>
          <a:bodyPr wrap="none">
            <a:spAutoFit/>
          </a:bodyPr>
          <a:lstStyle/>
          <a:p>
            <a:pPr algn="ctr"/>
            <a:r>
              <a:rPr lang="en-US" sz="1800">
                <a:solidFill>
                  <a:srgbClr val="FF0000"/>
                </a:solidFill>
                <a:latin typeface="Arial" charset="0"/>
              </a:rPr>
              <a:t>Hydrogen</a:t>
            </a:r>
          </a:p>
        </p:txBody>
      </p:sp>
      <p:sp>
        <p:nvSpPr>
          <p:cNvPr id="24587" name="Rectangle 9"/>
          <p:cNvSpPr>
            <a:spLocks noChangeArrowheads="1"/>
          </p:cNvSpPr>
          <p:nvPr/>
        </p:nvSpPr>
        <p:spPr bwMode="auto">
          <a:xfrm>
            <a:off x="6735763" y="5340350"/>
            <a:ext cx="896937" cy="304800"/>
          </a:xfrm>
          <a:prstGeom prst="rect">
            <a:avLst/>
          </a:prstGeom>
          <a:noFill/>
          <a:ln w="9525">
            <a:noFill/>
            <a:miter lim="800000"/>
            <a:headEnd/>
            <a:tailEnd/>
          </a:ln>
        </p:spPr>
        <p:txBody>
          <a:bodyPr wrap="none">
            <a:spAutoFit/>
          </a:bodyPr>
          <a:lstStyle/>
          <a:p>
            <a:r>
              <a:rPr lang="en-US" sz="1400"/>
              <a:t>656 nm</a:t>
            </a:r>
          </a:p>
        </p:txBody>
      </p:sp>
      <p:sp>
        <p:nvSpPr>
          <p:cNvPr id="24588" name="Rectangle 10"/>
          <p:cNvSpPr>
            <a:spLocks noChangeArrowheads="1"/>
          </p:cNvSpPr>
          <p:nvPr/>
        </p:nvSpPr>
        <p:spPr bwMode="auto">
          <a:xfrm>
            <a:off x="2614613" y="5387975"/>
            <a:ext cx="896937" cy="304800"/>
          </a:xfrm>
          <a:prstGeom prst="rect">
            <a:avLst/>
          </a:prstGeom>
          <a:noFill/>
          <a:ln w="9525">
            <a:noFill/>
            <a:miter lim="800000"/>
            <a:headEnd/>
            <a:tailEnd/>
          </a:ln>
        </p:spPr>
        <p:txBody>
          <a:bodyPr wrap="none">
            <a:spAutoFit/>
          </a:bodyPr>
          <a:lstStyle/>
          <a:p>
            <a:r>
              <a:rPr lang="en-US" sz="1400"/>
              <a:t>486 nm</a:t>
            </a:r>
          </a:p>
        </p:txBody>
      </p:sp>
      <p:sp>
        <p:nvSpPr>
          <p:cNvPr id="24589" name="Text Box 11"/>
          <p:cNvSpPr txBox="1">
            <a:spLocks noChangeArrowheads="1"/>
          </p:cNvSpPr>
          <p:nvPr/>
        </p:nvSpPr>
        <p:spPr bwMode="auto">
          <a:xfrm>
            <a:off x="1309688" y="5372100"/>
            <a:ext cx="998537" cy="304800"/>
          </a:xfrm>
          <a:prstGeom prst="rect">
            <a:avLst/>
          </a:prstGeom>
          <a:noFill/>
          <a:ln w="9525">
            <a:noFill/>
            <a:miter lim="800000"/>
            <a:headEnd/>
            <a:tailEnd/>
          </a:ln>
        </p:spPr>
        <p:txBody>
          <a:bodyPr>
            <a:spAutoFit/>
          </a:bodyPr>
          <a:lstStyle/>
          <a:p>
            <a:pPr algn="ctr">
              <a:spcBef>
                <a:spcPct val="50000"/>
              </a:spcBef>
            </a:pPr>
            <a:r>
              <a:rPr lang="en-US" sz="1400"/>
              <a:t>434 nm</a:t>
            </a:r>
          </a:p>
        </p:txBody>
      </p:sp>
    </p:spTree>
    <p:extLst>
      <p:ext uri="{BB962C8B-B14F-4D97-AF65-F5344CB8AC3E}">
        <p14:creationId xmlns:p14="http://schemas.microsoft.com/office/powerpoint/2010/main" val="332795469"/>
      </p:ext>
    </p:extLst>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8&quot;/&gt;&lt;property id=&quot;20307&quot; value=&quot;286&quot;/&gt;&lt;/object&gt;&lt;object type=&quot;3&quot; unique_id=&quot;10007&quot;&gt;&lt;property id=&quot;20148&quot; value=&quot;5&quot;/&gt;&lt;property id=&quot;20300&quot; value=&quot;Slide 9&quot;/&gt;&lt;property id=&quot;20307&quot; value=&quot;274&quot;/&gt;&lt;/object&gt;&lt;object type=&quot;3&quot; unique_id=&quot;10008&quot;&gt;&lt;property id=&quot;20148&quot; value=&quot;5&quot;/&gt;&lt;property id=&quot;20300&quot; value=&quot;Slide 10 - &amp;quot;Electromagnetic radiation&amp;quot;&quot;/&gt;&lt;property id=&quot;20307&quot; value=&quot;354&quot;/&gt;&lt;/object&gt;&lt;object type=&quot;3&quot; unique_id=&quot;10009&quot;&gt;&lt;property id=&quot;20148&quot; value=&quot;5&quot;/&gt;&lt;property id=&quot;20300&quot; value=&quot;Slide 11 - &amp;quot;A light wave is a light wave,  no matter how long...&amp;#x0D;&amp;#x0A;&amp;quot;&quot;/&gt;&lt;property id=&quot;20307&quot; value=&quot;355&quot;/&gt;&lt;/object&gt;&lt;object type=&quot;3&quot; unique_id=&quot;10010&quot;&gt;&lt;property id=&quot;20148&quot; value=&quot;5&quot;/&gt;&lt;property id=&quot;20300&quot; value=&quot;Slide 12&quot;/&gt;&lt;property id=&quot;20307&quot; value=&quot;356&quot;/&gt;&lt;/object&gt;&lt;object type=&quot;3&quot; unique_id=&quot;10011&quot;&gt;&lt;property id=&quot;20148&quot; value=&quot;5&quot;/&gt;&lt;property id=&quot;20300&quot; value=&quot;Slide 13&quot;/&gt;&lt;property id=&quot;20307&quot; value=&quot;310&quot;/&gt;&lt;/object&gt;&lt;object type=&quot;3&quot; unique_id=&quot;10012&quot;&gt;&lt;property id=&quot;20148&quot; value=&quot;5&quot;/&gt;&lt;property id=&quot;20300&quot; value=&quot;Slide 14&quot;/&gt;&lt;property id=&quot;20307&quot; value=&quot;342&quot;/&gt;&lt;/object&gt;&lt;object type=&quot;3&quot; unique_id=&quot;10013&quot;&gt;&lt;property id=&quot;20148&quot; value=&quot;5&quot;/&gt;&lt;property id=&quot;20300&quot; value=&quot;Slide 15&quot;/&gt;&lt;property id=&quot;20307&quot; value=&quot;358&quot;/&gt;&lt;/object&gt;&lt;object type=&quot;3&quot; unique_id=&quot;10016&quot;&gt;&lt;property id=&quot;20148&quot; value=&quot;5&quot;/&gt;&lt;property id=&quot;20300&quot; value=&quot;Slide 16 - &amp;quot;What emits radio waves?&amp;quot;&quot;/&gt;&lt;property id=&quot;20307&quot; value=&quot;259&quot;/&gt;&lt;/object&gt;&lt;object type=&quot;3&quot; unique_id=&quot;10017&quot;&gt;&lt;property id=&quot;20148&quot; value=&quot;5&quot;/&gt;&lt;property id=&quot;20300&quot; value=&quot;Slide 17&quot;/&gt;&lt;property id=&quot;20307&quot; value=&quot;322&quot;/&gt;&lt;/object&gt;&lt;object type=&quot;3&quot; unique_id=&quot;10018&quot;&gt;&lt;property id=&quot;20148&quot; value=&quot;5&quot;/&gt;&lt;property id=&quot;20300&quot; value=&quot;Slide 18&quot;/&gt;&lt;property id=&quot;20307&quot; value=&quot;311&quot;/&gt;&lt;/object&gt;&lt;object type=&quot;3&quot; unique_id=&quot;10019&quot;&gt;&lt;property id=&quot;20148&quot; value=&quot;5&quot;/&gt;&lt;property id=&quot;20300&quot; value=&quot;Slide 21&quot;/&gt;&lt;property id=&quot;20307&quot; value=&quot;318&quot;/&gt;&lt;/object&gt;&lt;object type=&quot;3&quot; unique_id=&quot;10020&quot;&gt;&lt;property id=&quot;20148&quot; value=&quot;5&quot;/&gt;&lt;property id=&quot;20300&quot; value=&quot;Slide 22&quot;/&gt;&lt;property id=&quot;20307&quot; value=&quot;275&quot;/&gt;&lt;/object&gt;&lt;object type=&quot;3&quot; unique_id=&quot;10021&quot;&gt;&lt;property id=&quot;20148&quot; value=&quot;5&quot;/&gt;&lt;property id=&quot;20300&quot; value=&quot;Slide 23 - &amp;quot;Gas Spectra&amp;quot;&quot;/&gt;&lt;property id=&quot;20307&quot; value=&quot;346&quot;/&gt;&lt;/object&gt;&lt;object type=&quot;3&quot; unique_id=&quot;10023&quot;&gt;&lt;property id=&quot;20148&quot; value=&quot;5&quot;/&gt;&lt;property id=&quot;20300&quot; value=&quot;Slide 24&quot;/&gt;&lt;property id=&quot;20307&quot; value=&quot;312&quot;/&gt;&lt;/object&gt;&lt;object type=&quot;3&quot; unique_id=&quot;10024&quot;&gt;&lt;property id=&quot;20148&quot; value=&quot;5&quot;/&gt;&lt;property id=&quot;20300&quot; value=&quot;Slide 25&quot;/&gt;&lt;property id=&quot;20307&quot; value=&quot;279&quot;/&gt;&lt;/object&gt;&lt;object type=&quot;3&quot; unique_id=&quot;10025&quot;&gt;&lt;property id=&quot;20148&quot; value=&quot;5&quot;/&gt;&lt;property id=&quot;20300&quot; value=&quot;Slide 26&quot;/&gt;&lt;property id=&quot;20307&quot; value=&quot;280&quot;/&gt;&lt;/object&gt;&lt;object type=&quot;3&quot; unique_id=&quot;10026&quot;&gt;&lt;property id=&quot;20148&quot; value=&quot;5&quot;/&gt;&lt;property id=&quot;20300&quot; value=&quot;Slide 27 - &amp;quot;Doppler Shift&amp;quot;&quot;/&gt;&lt;property id=&quot;20307&quot; value=&quot;350&quot;/&gt;&lt;/object&gt;&lt;object type=&quot;3&quot; unique_id=&quot;10027&quot;&gt;&lt;property id=&quot;20148&quot; value=&quot;5&quot;/&gt;&lt;property id=&quot;20300&quot; value=&quot;Slide 28&quot;/&gt;&lt;property id=&quot;20307&quot; value=&quot;276&quot;/&gt;&lt;/object&gt;&lt;object type=&quot;3&quot; unique_id=&quot;10028&quot;&gt;&lt;property id=&quot;20148&quot; value=&quot;5&quot;/&gt;&lt;property id=&quot;20300&quot; value=&quot;Slide 29&quot;/&gt;&lt;property id=&quot;20307&quot; value=&quot;313&quot;/&gt;&lt;/object&gt;&lt;object type=&quot;3&quot; unique_id=&quot;10029&quot;&gt;&lt;property id=&quot;20148&quot; value=&quot;5&quot;/&gt;&lt;property id=&quot;20300&quot; value=&quot;Slide 30&quot;/&gt;&lt;property id=&quot;20307&quot; value=&quot;297&quot;/&gt;&lt;/object&gt;&lt;object type=&quot;3&quot; unique_id=&quot;10030&quot;&gt;&lt;property id=&quot;20148&quot; value=&quot;5&quot;/&gt;&lt;property id=&quot;20300&quot; value=&quot;Slide 31&quot;/&gt;&lt;property id=&quot;20307&quot; value=&quot;281&quot;/&gt;&lt;/object&gt;&lt;object type=&quot;3&quot; unique_id=&quot;10031&quot;&gt;&lt;property id=&quot;20148&quot; value=&quot;5&quot;/&gt;&lt;property id=&quot;20300&quot; value=&quot;Slide 32&quot;/&gt;&lt;property id=&quot;20307&quot; value=&quot;298&quot;/&gt;&lt;/object&gt;&lt;object type=&quot;3&quot; unique_id=&quot;10032&quot;&gt;&lt;property id=&quot;20148&quot; value=&quot;5&quot;/&gt;&lt;property id=&quot;20300&quot; value=&quot;Slide 33&quot;/&gt;&lt;property id=&quot;20307&quot; value=&quot;282&quot;/&gt;&lt;/object&gt;&lt;object type=&quot;3&quot; unique_id=&quot;10033&quot;&gt;&lt;property id=&quot;20148&quot; value=&quot;5&quot;/&gt;&lt;property id=&quot;20300&quot; value=&quot;Slide 19&quot;/&gt;&lt;property id=&quot;20307&quot; value=&quot;277&quot;/&gt;&lt;/object&gt;&lt;object type=&quot;3&quot; unique_id=&quot;10034&quot;&gt;&lt;property id=&quot;20148&quot; value=&quot;5&quot;/&gt;&lt;property id=&quot;20300&quot; value=&quot;Slide 20&quot;/&gt;&lt;property id=&quot;20307&quot; value=&quot;278&quot;/&gt;&lt;/object&gt;&lt;object type=&quot;3&quot; unique_id=&quot;10035&quot;&gt;&lt;property id=&quot;20148&quot; value=&quot;5&quot;/&gt;&lt;property id=&quot;20300&quot; value=&quot;Slide 34&quot;/&gt;&lt;property id=&quot;20307&quot; value=&quot;315&quot;/&gt;&lt;/object&gt;&lt;object type=&quot;3&quot; unique_id=&quot;10036&quot;&gt;&lt;property id=&quot;20148&quot; value=&quot;5&quot;/&gt;&lt;property id=&quot;20300&quot; value=&quot;Slide 35&quot;/&gt;&lt;property id=&quot;20307&quot; value=&quot;283&quot;/&gt;&lt;/object&gt;&lt;object type=&quot;3&quot; unique_id=&quot;10037&quot;&gt;&lt;property id=&quot;20148&quot; value=&quot;5&quot;/&gt;&lt;property id=&quot;20300&quot; value=&quot;Slide 36&quot;/&gt;&lt;property id=&quot;20307&quot; value=&quot;320&quot;/&gt;&lt;/object&gt;&lt;object type=&quot;3&quot; unique_id=&quot;10038&quot;&gt;&lt;property id=&quot;20148&quot; value=&quot;5&quot;/&gt;&lt;property id=&quot;20300&quot; value=&quot;Slide 37&quot;/&gt;&lt;property id=&quot;20307&quot; value=&quot;284&quot;/&gt;&lt;/object&gt;&lt;object type=&quot;3&quot; unique_id=&quot;10039&quot;&gt;&lt;property id=&quot;20148&quot; value=&quot;5&quot;/&gt;&lt;property id=&quot;20300&quot; value=&quot;Slide 38&quot;/&gt;&lt;property id=&quot;20307&quot; value=&quot;287&quot;/&gt;&lt;/object&gt;&lt;object type=&quot;3&quot; unique_id=&quot;10040&quot;&gt;&lt;property id=&quot;20148&quot; value=&quot;5&quot;/&gt;&lt;property id=&quot;20300&quot; value=&quot;Slide 39&quot;/&gt;&lt;property id=&quot;20307&quot; value=&quot;317&quot;/&gt;&lt;/object&gt;&lt;object type=&quot;3&quot; unique_id=&quot;10041&quot;&gt;&lt;property id=&quot;20148&quot; value=&quot;5&quot;/&gt;&lt;property id=&quot;20300&quot; value=&quot;Slide 40 - &amp;quot;Big Point:  &amp;quot;&quot;/&gt;&lt;property id=&quot;20307&quot; value=&quot;260&quot;/&gt;&lt;/object&gt;&lt;object type=&quot;3&quot; unique_id=&quot;10042&quot;&gt;&lt;property id=&quot;20148&quot; value=&quot;5&quot;/&gt;&lt;property id=&quot;20300&quot; value=&quot;Slide 41 - &amp;quot;Big Point # 2: &amp;quot;&quot;/&gt;&lt;property id=&quot;20307&quot; value=&quot;261&quot;/&gt;&lt;/object&gt;&lt;object type=&quot;3&quot; unique_id=&quot;10043&quot;&gt;&lt;property id=&quot;20148&quot; value=&quot;5&quot;/&gt;&lt;property id=&quot;20300&quot; value=&quot;Slide 42 - &amp;quot;The Rest of the Story:  &amp;quot;&quot;/&gt;&lt;property id=&quot;20307&quot; value=&quot;262&quot;/&gt;&lt;/object&gt;&lt;object type=&quot;3&quot; unique_id=&quot;10044&quot;&gt;&lt;property id=&quot;20148&quot; value=&quot;5&quot;/&gt;&lt;property id=&quot;20300&quot; value=&quot;Slide 43&quot;/&gt;&lt;property id=&quot;20307&quot; value=&quot;309&quot;/&gt;&lt;/object&gt;&lt;object type=&quot;3&quot; unique_id=&quot;10045&quot;&gt;&lt;property id=&quot;20148&quot; value=&quot;5&quot;/&gt;&lt;property id=&quot;20300&quot; value=&quot;Slide 44&quot;/&gt;&lt;property id=&quot;20307&quot; value=&quot;329&quot;/&gt;&lt;/object&gt;&lt;object type=&quot;3&quot; unique_id=&quot;10046&quot;&gt;&lt;property id=&quot;20148&quot; value=&quot;5&quot;/&gt;&lt;property id=&quot;20300&quot; value=&quot;Slide 45&quot;/&gt;&lt;property id=&quot;20307&quot; value=&quot;321&quot;/&gt;&lt;/object&gt;&lt;object type=&quot;3&quot; unique_id=&quot;10047&quot;&gt;&lt;property id=&quot;20148&quot; value=&quot;5&quot;/&gt;&lt;property id=&quot;20300&quot; value=&quot;Slide 46&quot;/&gt;&lt;property id=&quot;20307&quot; value=&quot;326&quot;/&gt;&lt;/object&gt;&lt;object type=&quot;3&quot; unique_id=&quot;10048&quot;&gt;&lt;property id=&quot;20148&quot; value=&quot;5&quot;/&gt;&lt;property id=&quot;20300&quot; value=&quot;Slide 47&quot;/&gt;&lt;property id=&quot;20307&quot; value=&quot;325&quot;/&gt;&lt;/object&gt;&lt;object type=&quot;3&quot; unique_id=&quot;10049&quot;&gt;&lt;property id=&quot;20148&quot; value=&quot;5&quot;/&gt;&lt;property id=&quot;20300&quot; value=&quot;Slide 48&quot;/&gt;&lt;property id=&quot;20307&quot; value=&quot;272&quot;/&gt;&lt;/object&gt;&lt;object type=&quot;3&quot; unique_id=&quot;10050&quot;&gt;&lt;property id=&quot;20148&quot; value=&quot;5&quot;/&gt;&lt;property id=&quot;20300&quot; value=&quot;Slide 49&quot;/&gt;&lt;property id=&quot;20307&quot; value=&quot;343&quot;/&gt;&lt;/object&gt;&lt;object type=&quot;3&quot; unique_id=&quot;10051&quot;&gt;&lt;property id=&quot;20148&quot; value=&quot;5&quot;/&gt;&lt;property id=&quot;20300&quot; value=&quot;Slide 50 - &amp;quot;What to do?  &amp;quot;&quot;/&gt;&lt;property id=&quot;20307&quot; value=&quot;327&quot;/&gt;&lt;/object&gt;&lt;object type=&quot;3&quot; unique_id=&quot;10052&quot;&gt;&lt;property id=&quot;20148&quot; value=&quot;5&quot;/&gt;&lt;property id=&quot;20300&quot; value=&quot;Slide 53&quot;/&gt;&lt;property id=&quot;20307&quot; value=&quot;330&quot;/&gt;&lt;/object&gt;&lt;object type=&quot;3&quot; unique_id=&quot;10053&quot;&gt;&lt;property id=&quot;20148&quot; value=&quot;5&quot;/&gt;&lt;property id=&quot;20300&quot; value=&quot;Slide 54&quot;/&gt;&lt;property id=&quot;20307&quot; value=&quot;328&quot;/&gt;&lt;/object&gt;&lt;object type=&quot;3&quot; unique_id=&quot;10054&quot;&gt;&lt;property id=&quot;20148&quot; value=&quot;5&quot;/&gt;&lt;property id=&quot;20300&quot; value=&quot;Slide 52&quot;/&gt;&lt;property id=&quot;20307&quot; value=&quot;349&quot;/&gt;&lt;/object&gt;&lt;object type=&quot;3&quot; unique_id=&quot;10058&quot;&gt;&lt;property id=&quot;20148&quot; value=&quot;5&quot;/&gt;&lt;property id=&quot;20300&quot; value=&quot;Slide 55&quot;/&gt;&lt;property id=&quot;20307&quot; value=&quot;341&quot;/&gt;&lt;/object&gt;&lt;object type=&quot;3&quot; unique_id=&quot;10059&quot;&gt;&lt;property id=&quot;20148&quot; value=&quot;5&quot;/&gt;&lt;property id=&quot;20300&quot; value=&quot;Slide 56&quot;/&gt;&lt;property id=&quot;20307&quot; value=&quot;331&quot;/&gt;&lt;/object&gt;&lt;object type=&quot;3&quot; unique_id=&quot;10060&quot;&gt;&lt;property id=&quot;20148&quot; value=&quot;5&quot;/&gt;&lt;property id=&quot;20300&quot; value=&quot;Slide 51&quot;/&gt;&lt;property id=&quot;20307&quot; value=&quot;332&quot;/&gt;&lt;/object&gt;&lt;object type=&quot;3&quot; unique_id=&quot;10061&quot;&gt;&lt;property id=&quot;20148&quot; value=&quot;5&quot;/&gt;&lt;property id=&quot;20300&quot; value=&quot;Slide 57&quot;/&gt;&lt;property id=&quot;20307&quot; value=&quot;335&quot;/&gt;&lt;/object&gt;&lt;object type=&quot;3&quot; unique_id=&quot;10062&quot;&gt;&lt;property id=&quot;20148&quot; value=&quot;5&quot;/&gt;&lt;property id=&quot;20300&quot; value=&quot;Slide 58&quot;/&gt;&lt;property id=&quot;20307&quot; value=&quot;336&quot;/&gt;&lt;/object&gt;&lt;object type=&quot;3&quot; unique_id=&quot;10063&quot;&gt;&lt;property id=&quot;20148&quot; value=&quot;5&quot;/&gt;&lt;property id=&quot;20300&quot; value=&quot;Slide 59&quot;/&gt;&lt;property id=&quot;20307&quot; value=&quot;289&quot;/&gt;&lt;/object&gt;&lt;object type=&quot;3&quot; unique_id=&quot;10064&quot;&gt;&lt;property id=&quot;20148&quot; value=&quot;5&quot;/&gt;&lt;property id=&quot;20300&quot; value=&quot;Slide 60&quot;/&gt;&lt;property id=&quot;20307&quot; value=&quot;270&quot;/&gt;&lt;/object&gt;&lt;object type=&quot;3&quot; unique_id=&quot;10065&quot;&gt;&lt;property id=&quot;20148&quot; value=&quot;5&quot;/&gt;&lt;property id=&quot;20300&quot; value=&quot;Slide 61 - &amp;quot;Whew!&amp;#x0D;&amp;#x0A;What do we get?  &amp;quot;&quot;/&gt;&lt;property id=&quot;20307&quot; value=&quot;348&quot;/&gt;&lt;/object&gt;&lt;object type=&quot;3&quot; unique_id=&quot;10066&quot;&gt;&lt;property id=&quot;20148&quot; value=&quot;5&quot;/&gt;&lt;property id=&quot;20300&quot; value=&quot;Slide 65 - &amp;quot;Gravitational Wave Detection&amp;quot;&quot;/&gt;&lt;property id=&quot;20307&quot; value=&quot;344&quot;/&gt;&lt;/object&gt;&lt;object type=&quot;3&quot; unique_id=&quot;10067&quot;&gt;&lt;property id=&quot;20148&quot; value=&quot;5&quot;/&gt;&lt;property id=&quot;20300&quot; value=&quot;Slide 63&quot;/&gt;&lt;property id=&quot;20307&quot; value=&quot;345&quot;/&gt;&lt;/object&gt;&lt;object type=&quot;3&quot; unique_id=&quot;10070&quot;&gt;&lt;property id=&quot;20148&quot; value=&quot;5&quot;/&gt;&lt;property id=&quot;20300&quot; value=&quot;Slide 62 - &amp;quot;How Galaxies Form&amp;quot;&quot;/&gt;&lt;property id=&quot;20307&quot; value=&quot;323&quot;/&gt;&lt;/object&gt;&lt;object type=&quot;3&quot; unique_id=&quot;10071&quot;&gt;&lt;property id=&quot;20148&quot; value=&quot;5&quot;/&gt;&lt;property id=&quot;20300&quot; value=&quot;Slide 66 - &amp;quot;Understanding Dark Energy&amp;quot;&quot;/&gt;&lt;property id=&quot;20307&quot; value=&quot;347&quot;/&gt;&lt;/object&gt;&lt;object type=&quot;3&quot; unique_id=&quot;10072&quot;&gt;&lt;property id=&quot;20148&quot; value=&quot;5&quot;/&gt;&lt;property id=&quot;20300&quot; value=&quot;Slide 70&quot;/&gt;&lt;property id=&quot;20307&quot; value=&quot;340&quot;/&gt;&lt;/object&gt;&lt;object type=&quot;3&quot; unique_id=&quot;10073&quot;&gt;&lt;property id=&quot;20148&quot; value=&quot;5&quot;/&gt;&lt;property id=&quot;20300&quot; value=&quot;Slide 1 - &amp;quot;Radio Astronomy and the NRAO&amp;quot;&quot;/&gt;&lt;property id=&quot;20307&quot; value=&quot;359&quot;/&gt;&lt;/object&gt;&lt;object type=&quot;3&quot; unique_id=&quot;10074&quot;&gt;&lt;property id=&quot;20148&quot; value=&quot;5&quot;/&gt;&lt;property id=&quot;20300&quot; value=&quot;Slide 2 - &amp;quot;What is the &amp;#x0D;&amp;#x0A;National Radio Astronomy Observatory?&amp;quot;&quot;/&gt;&lt;property id=&quot;20307&quot; value=&quot;367&quot;/&gt;&lt;/object&gt;&lt;object type=&quot;3&quot; unique_id=&quot;10075&quot;&gt;&lt;property id=&quot;20148&quot; value=&quot;5&quot;/&gt;&lt;property id=&quot;20300&quot; value=&quot;Slide 6 - &amp;quot;&amp;#x0D;&amp;#x0A;&amp;quot;&quot;/&gt;&lt;property id=&quot;20307&quot; value=&quot;368&quot;/&gt;&lt;/object&gt;&lt;object type=&quot;3&quot; unique_id=&quot;10076&quot;&gt;&lt;property id=&quot;20148&quot; value=&quot;5&quot;/&gt;&lt;property id=&quot;20300&quot; value=&quot;Slide 3 - &amp;quot;The Very Large Array (VLA) &amp;quot;&quot;/&gt;&lt;property id=&quot;20307&quot; value=&quot;369&quot;/&gt;&lt;/object&gt;&lt;object type=&quot;3&quot; unique_id=&quot;10077&quot;&gt;&lt;property id=&quot;20148&quot; value=&quot;5&quot;/&gt;&lt;property id=&quot;20300&quot; value=&quot;Slide 4 - &amp;quot;Very Long Baseline Array (VLBA) &amp;quot;&quot;/&gt;&lt;property id=&quot;20307&quot; value=&quot;370&quot;/&gt;&lt;/object&gt;&lt;object type=&quot;3&quot; unique_id=&quot;10078&quot;&gt;&lt;property id=&quot;20148&quot; value=&quot;5&quot;/&gt;&lt;property id=&quot;20300&quot; value=&quot;Slide 5 - &amp;quot;Atacama Large Millimeter Array&amp;quot;&quot;/&gt;&lt;property id=&quot;20307&quot; value=&quot;371&quot;/&gt;&lt;/object&gt;&lt;object type=&quot;3&quot; unique_id=&quot;10079&quot;&gt;&lt;property id=&quot;20148&quot; value=&quot;5&quot;/&gt;&lt;property id=&quot;20300&quot; value=&quot;Slide 7 - &amp;quot;What is the Radio Universe Like?&amp;quot;&quot;/&gt;&lt;property id=&quot;20307&quot; value=&quot;372&quot;/&gt;&lt;/object&gt;&lt;object type=&quot;3&quot; unique_id=&quot;11713&quot;&gt;&lt;property id=&quot;20148&quot; value=&quot;5&quot;/&gt;&lt;property id=&quot;20300&quot; value=&quot;Slide 64 - &amp;quot;Fundamental physics&amp;#x0D;&amp;#x0A;Testing matter at extreme densities&amp;#x0D;&amp;#x0A;&amp;quot;&quot;/&gt;&lt;property id=&quot;20307&quot; value=&quot;384&quot;/&gt;&lt;/object&gt;&lt;object type=&quot;3&quot; unique_id=&quot;11714&quot;&gt;&lt;property id=&quot;20148&quot; value=&quot;5&quot;/&gt;&lt;property id=&quot;20300&quot; value=&quot;Slide 67 - &amp;quot;Origin of Life&amp;#x0D;&amp;#x0A;How did the planets form?&amp;quot;&quot;/&gt;&lt;property id=&quot;20307&quot; value=&quot;381&quot;/&gt;&lt;/object&gt;&lt;object type=&quot;3&quot; unique_id=&quot;11715&quot;&gt;&lt;property id=&quot;20148&quot; value=&quot;5&quot;/&gt;&lt;property id=&quot;20300&quot; value=&quot;Slide 68 - &amp;quot;Origin of Life&amp;#x0D;&amp;#x0A;How did life arrive on Earth?&amp;quot;&quot;/&gt;&lt;property id=&quot;20307&quot; value=&quot;382&quot;/&gt;&lt;/object&gt;&lt;object type=&quot;3&quot; unique_id=&quot;11716&quot;&gt;&lt;property id=&quot;20148&quot; value=&quot;5&quot;/&gt;&lt;property id=&quot;20300&quot; value=&quot;Slide 69 - &amp;quot;Origin of Life&amp;#x0D;&amp;#x0A;How did life arrive on Earth?&amp;quot;&quot;/&gt;&lt;property id=&quot;20307&quot; value=&quot;383&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7686</TotalTime>
  <Words>772</Words>
  <Application>Microsoft Office PowerPoint</Application>
  <PresentationFormat>On-screen Show (4:3)</PresentationFormat>
  <Paragraphs>112</Paragraphs>
  <Slides>15</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Arial</vt:lpstr>
      <vt:lpstr>Arial Black</vt:lpstr>
      <vt:lpstr>Book Antiqua</vt:lpstr>
      <vt:lpstr>Calibri</vt:lpstr>
      <vt:lpstr>Lucida Sans</vt:lpstr>
      <vt:lpstr>Times New Roman</vt:lpstr>
      <vt:lpstr>Wingdings</vt:lpstr>
      <vt:lpstr>Wingdings 2</vt:lpstr>
      <vt:lpstr>Wingdings 3</vt:lpstr>
      <vt:lpstr>Apex</vt:lpstr>
      <vt:lpstr>Using a Radio Telescope</vt:lpstr>
      <vt:lpstr>PowerPoint Presentation</vt:lpstr>
      <vt:lpstr>PowerPoint Presentation</vt:lpstr>
      <vt:lpstr>Low Resolution/High resolution?</vt:lpstr>
      <vt:lpstr> </vt:lpstr>
      <vt:lpstr>Data Products </vt:lpstr>
      <vt:lpstr>Searching the Archive Getting Advice</vt:lpstr>
      <vt:lpstr>PowerPoint Presentation</vt:lpstr>
      <vt:lpstr>Gas Spectra</vt:lpstr>
      <vt:lpstr>PowerPoint Presentation</vt:lpstr>
      <vt:lpstr>PowerPoint Presentation</vt:lpstr>
      <vt:lpstr>PowerPoint Presentation</vt:lpstr>
      <vt:lpstr>PowerPoint Presentation</vt:lpstr>
      <vt:lpstr>PowerPoint Presentation</vt:lpstr>
      <vt:lpstr>PowerPoint Presentation</vt:lpstr>
    </vt:vector>
  </TitlesOfParts>
  <Company>National Radio Astronomy Observatory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Green Bank Telescope</dc:title>
  <dc:creator>Sue Ann Heatherly</dc:creator>
  <cp:lastModifiedBy>Sue Heatherly</cp:lastModifiedBy>
  <cp:revision>195</cp:revision>
  <cp:lastPrinted>2015-02-27T00:38:02Z</cp:lastPrinted>
  <dcterms:created xsi:type="dcterms:W3CDTF">1999-07-12T14:28:21Z</dcterms:created>
  <dcterms:modified xsi:type="dcterms:W3CDTF">2017-04-25T23:11:40Z</dcterms:modified>
</cp:coreProperties>
</file>